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25"/>
  </p:notesMasterIdLst>
  <p:sldIdLst>
    <p:sldId id="285" r:id="rId2"/>
    <p:sldId id="278" r:id="rId3"/>
    <p:sldId id="293" r:id="rId4"/>
    <p:sldId id="286" r:id="rId5"/>
    <p:sldId id="298" r:id="rId6"/>
    <p:sldId id="287" r:id="rId7"/>
    <p:sldId id="294" r:id="rId8"/>
    <p:sldId id="288" r:id="rId9"/>
    <p:sldId id="299" r:id="rId10"/>
    <p:sldId id="289" r:id="rId11"/>
    <p:sldId id="300" r:id="rId12"/>
    <p:sldId id="290" r:id="rId13"/>
    <p:sldId id="295" r:id="rId14"/>
    <p:sldId id="301" r:id="rId15"/>
    <p:sldId id="296" r:id="rId16"/>
    <p:sldId id="291" r:id="rId17"/>
    <p:sldId id="305" r:id="rId18"/>
    <p:sldId id="292" r:id="rId19"/>
    <p:sldId id="297" r:id="rId20"/>
    <p:sldId id="302" r:id="rId21"/>
    <p:sldId id="303" r:id="rId22"/>
    <p:sldId id="304" r:id="rId23"/>
    <p:sldId id="306"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p:restoredTop sz="95857" autoAdjust="0"/>
  </p:normalViewPr>
  <p:slideViewPr>
    <p:cSldViewPr>
      <p:cViewPr varScale="1">
        <p:scale>
          <a:sx n="118" d="100"/>
          <a:sy n="118" d="100"/>
        </p:scale>
        <p:origin x="1352" y="20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FEA5921-0A21-B84B-A062-DC08982FCA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54EC6796-B3BA-654D-AC38-04E7853E4D55}"/>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4B020153-E40B-6E4F-B382-E3267D823024}" type="datetimeFigureOut">
              <a:rPr lang="en-GB"/>
              <a:pPr>
                <a:defRPr/>
              </a:pPr>
              <a:t>01/05/2020</a:t>
            </a:fld>
            <a:endParaRPr lang="en-GB" dirty="0"/>
          </a:p>
        </p:txBody>
      </p:sp>
      <p:sp>
        <p:nvSpPr>
          <p:cNvPr id="4" name="Slide Image Placeholder 3">
            <a:extLst>
              <a:ext uri="{FF2B5EF4-FFF2-40B4-BE49-F238E27FC236}">
                <a16:creationId xmlns:a16="http://schemas.microsoft.com/office/drawing/2014/main" id="{AA766227-4EE5-B047-8DD7-888B240529D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a:extLst>
              <a:ext uri="{FF2B5EF4-FFF2-40B4-BE49-F238E27FC236}">
                <a16:creationId xmlns:a16="http://schemas.microsoft.com/office/drawing/2014/main" id="{19845591-2964-8549-836B-82118A10B44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FC95F71D-4FAA-6C48-B346-659C454046A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59EB0637-5C9B-BF4C-BD88-E19757789C0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C303151C-6355-D94A-936D-20A6FAE7C975}"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7E771B4-A6EE-A543-9F12-904E91B14B77}"/>
              </a:ext>
            </a:extLst>
          </p:cNvPr>
          <p:cNvSpPr>
            <a:spLocks noGrp="1"/>
          </p:cNvSpPr>
          <p:nvPr>
            <p:ph type="dt" sz="half" idx="10"/>
          </p:nvPr>
        </p:nvSpPr>
        <p:spPr/>
        <p:txBody>
          <a:bodyPr/>
          <a:lstStyle>
            <a:lvl1pPr>
              <a:defRPr/>
            </a:lvl1pPr>
          </a:lstStyle>
          <a:p>
            <a:pPr>
              <a:defRPr/>
            </a:pPr>
            <a:fld id="{EA06FC54-E885-C14F-8FF7-4A2BD3AA0638}" type="datetimeFigureOut">
              <a:rPr lang="en-GB"/>
              <a:pPr>
                <a:defRPr/>
              </a:pPr>
              <a:t>01/05/2020</a:t>
            </a:fld>
            <a:endParaRPr lang="en-GB" dirty="0"/>
          </a:p>
        </p:txBody>
      </p:sp>
      <p:sp>
        <p:nvSpPr>
          <p:cNvPr id="5" name="Footer Placeholder 4">
            <a:extLst>
              <a:ext uri="{FF2B5EF4-FFF2-40B4-BE49-F238E27FC236}">
                <a16:creationId xmlns:a16="http://schemas.microsoft.com/office/drawing/2014/main" id="{08112185-6D81-D84B-A249-D8680C62E17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85A95E22-95A4-984A-B381-BBE777639D5A}"/>
              </a:ext>
            </a:extLst>
          </p:cNvPr>
          <p:cNvSpPr>
            <a:spLocks noGrp="1"/>
          </p:cNvSpPr>
          <p:nvPr>
            <p:ph type="sldNum" sz="quarter" idx="12"/>
          </p:nvPr>
        </p:nvSpPr>
        <p:spPr/>
        <p:txBody>
          <a:bodyPr/>
          <a:lstStyle>
            <a:lvl1pPr>
              <a:defRPr/>
            </a:lvl1pPr>
          </a:lstStyle>
          <a:p>
            <a:pPr>
              <a:defRPr/>
            </a:pPr>
            <a:fld id="{BB057277-2A4B-5E48-B565-320B199F95A0}" type="slidenum">
              <a:rPr lang="en-GB" altLang="en-US"/>
              <a:pPr>
                <a:defRPr/>
              </a:pPr>
              <a:t>‹#›</a:t>
            </a:fld>
            <a:endParaRPr lang="en-GB" altLang="en-US"/>
          </a:p>
        </p:txBody>
      </p:sp>
    </p:spTree>
    <p:extLst>
      <p:ext uri="{BB962C8B-B14F-4D97-AF65-F5344CB8AC3E}">
        <p14:creationId xmlns:p14="http://schemas.microsoft.com/office/powerpoint/2010/main" val="1679196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541835-8B66-8648-8E4B-6871D008819A}"/>
              </a:ext>
            </a:extLst>
          </p:cNvPr>
          <p:cNvSpPr>
            <a:spLocks noGrp="1"/>
          </p:cNvSpPr>
          <p:nvPr>
            <p:ph type="dt" sz="half" idx="10"/>
          </p:nvPr>
        </p:nvSpPr>
        <p:spPr/>
        <p:txBody>
          <a:bodyPr/>
          <a:lstStyle>
            <a:lvl1pPr>
              <a:defRPr/>
            </a:lvl1pPr>
          </a:lstStyle>
          <a:p>
            <a:pPr>
              <a:defRPr/>
            </a:pPr>
            <a:fld id="{96489632-956E-7145-800E-48AE9038DD14}" type="datetimeFigureOut">
              <a:rPr lang="en-GB"/>
              <a:pPr>
                <a:defRPr/>
              </a:pPr>
              <a:t>01/05/2020</a:t>
            </a:fld>
            <a:endParaRPr lang="en-GB" dirty="0"/>
          </a:p>
        </p:txBody>
      </p:sp>
      <p:sp>
        <p:nvSpPr>
          <p:cNvPr id="5" name="Footer Placeholder 4">
            <a:extLst>
              <a:ext uri="{FF2B5EF4-FFF2-40B4-BE49-F238E27FC236}">
                <a16:creationId xmlns:a16="http://schemas.microsoft.com/office/drawing/2014/main" id="{7150CDDC-C16A-2F4E-86B9-BF3490CD1F55}"/>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68482A6-FAC0-274F-BEDE-19544FD1B82E}"/>
              </a:ext>
            </a:extLst>
          </p:cNvPr>
          <p:cNvSpPr>
            <a:spLocks noGrp="1"/>
          </p:cNvSpPr>
          <p:nvPr>
            <p:ph type="sldNum" sz="quarter" idx="12"/>
          </p:nvPr>
        </p:nvSpPr>
        <p:spPr/>
        <p:txBody>
          <a:bodyPr/>
          <a:lstStyle>
            <a:lvl1pPr>
              <a:defRPr/>
            </a:lvl1pPr>
          </a:lstStyle>
          <a:p>
            <a:pPr>
              <a:defRPr/>
            </a:pPr>
            <a:fld id="{0F407124-00A1-F543-B339-7645DD94400E}" type="slidenum">
              <a:rPr lang="en-GB" altLang="en-US"/>
              <a:pPr>
                <a:defRPr/>
              </a:pPr>
              <a:t>‹#›</a:t>
            </a:fld>
            <a:endParaRPr lang="en-GB" altLang="en-US"/>
          </a:p>
        </p:txBody>
      </p:sp>
    </p:spTree>
    <p:extLst>
      <p:ext uri="{BB962C8B-B14F-4D97-AF65-F5344CB8AC3E}">
        <p14:creationId xmlns:p14="http://schemas.microsoft.com/office/powerpoint/2010/main" val="2633147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4368AE-4BCC-4043-8FE9-C412EEAC8860}"/>
              </a:ext>
            </a:extLst>
          </p:cNvPr>
          <p:cNvSpPr>
            <a:spLocks noGrp="1"/>
          </p:cNvSpPr>
          <p:nvPr>
            <p:ph type="dt" sz="half" idx="10"/>
          </p:nvPr>
        </p:nvSpPr>
        <p:spPr/>
        <p:txBody>
          <a:bodyPr/>
          <a:lstStyle>
            <a:lvl1pPr>
              <a:defRPr/>
            </a:lvl1pPr>
          </a:lstStyle>
          <a:p>
            <a:pPr>
              <a:defRPr/>
            </a:pPr>
            <a:fld id="{1059850B-1D7B-744D-81A9-A26FDACBF856}" type="datetimeFigureOut">
              <a:rPr lang="en-GB"/>
              <a:pPr>
                <a:defRPr/>
              </a:pPr>
              <a:t>01/05/2020</a:t>
            </a:fld>
            <a:endParaRPr lang="en-GB" dirty="0"/>
          </a:p>
        </p:txBody>
      </p:sp>
      <p:sp>
        <p:nvSpPr>
          <p:cNvPr id="5" name="Footer Placeholder 4">
            <a:extLst>
              <a:ext uri="{FF2B5EF4-FFF2-40B4-BE49-F238E27FC236}">
                <a16:creationId xmlns:a16="http://schemas.microsoft.com/office/drawing/2014/main" id="{261FDF97-1088-584D-905D-DA7737737E7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292002A-6A4C-F54E-B603-B7F2C7B4C68D}"/>
              </a:ext>
            </a:extLst>
          </p:cNvPr>
          <p:cNvSpPr>
            <a:spLocks noGrp="1"/>
          </p:cNvSpPr>
          <p:nvPr>
            <p:ph type="sldNum" sz="quarter" idx="12"/>
          </p:nvPr>
        </p:nvSpPr>
        <p:spPr/>
        <p:txBody>
          <a:bodyPr/>
          <a:lstStyle>
            <a:lvl1pPr>
              <a:defRPr/>
            </a:lvl1pPr>
          </a:lstStyle>
          <a:p>
            <a:pPr>
              <a:defRPr/>
            </a:pPr>
            <a:fld id="{C43760AB-033E-EC4E-A97F-7C11E8A447CF}" type="slidenum">
              <a:rPr lang="en-GB" altLang="en-US"/>
              <a:pPr>
                <a:defRPr/>
              </a:pPr>
              <a:t>‹#›</a:t>
            </a:fld>
            <a:endParaRPr lang="en-GB" altLang="en-US"/>
          </a:p>
        </p:txBody>
      </p:sp>
    </p:spTree>
    <p:extLst>
      <p:ext uri="{BB962C8B-B14F-4D97-AF65-F5344CB8AC3E}">
        <p14:creationId xmlns:p14="http://schemas.microsoft.com/office/powerpoint/2010/main" val="4040436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896305-594E-5F46-9E8A-FCECE3D9DD64}"/>
              </a:ext>
            </a:extLst>
          </p:cNvPr>
          <p:cNvSpPr>
            <a:spLocks noGrp="1"/>
          </p:cNvSpPr>
          <p:nvPr>
            <p:ph type="dt" sz="half" idx="10"/>
          </p:nvPr>
        </p:nvSpPr>
        <p:spPr/>
        <p:txBody>
          <a:bodyPr/>
          <a:lstStyle>
            <a:lvl1pPr>
              <a:defRPr/>
            </a:lvl1pPr>
          </a:lstStyle>
          <a:p>
            <a:pPr>
              <a:defRPr/>
            </a:pPr>
            <a:fld id="{0677ED6F-EBB8-9A47-B8B8-8A1049F55BA5}" type="datetimeFigureOut">
              <a:rPr lang="en-GB"/>
              <a:pPr>
                <a:defRPr/>
              </a:pPr>
              <a:t>01/05/2020</a:t>
            </a:fld>
            <a:endParaRPr lang="en-GB" dirty="0"/>
          </a:p>
        </p:txBody>
      </p:sp>
      <p:sp>
        <p:nvSpPr>
          <p:cNvPr id="5" name="Footer Placeholder 4">
            <a:extLst>
              <a:ext uri="{FF2B5EF4-FFF2-40B4-BE49-F238E27FC236}">
                <a16:creationId xmlns:a16="http://schemas.microsoft.com/office/drawing/2014/main" id="{1AD4D92E-23C4-E647-9DFE-34C972238F3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C806775-E036-AB42-8E7D-5717D849FE7E}"/>
              </a:ext>
            </a:extLst>
          </p:cNvPr>
          <p:cNvSpPr>
            <a:spLocks noGrp="1"/>
          </p:cNvSpPr>
          <p:nvPr>
            <p:ph type="sldNum" sz="quarter" idx="12"/>
          </p:nvPr>
        </p:nvSpPr>
        <p:spPr/>
        <p:txBody>
          <a:bodyPr/>
          <a:lstStyle>
            <a:lvl1pPr>
              <a:defRPr/>
            </a:lvl1pPr>
          </a:lstStyle>
          <a:p>
            <a:pPr>
              <a:defRPr/>
            </a:pPr>
            <a:fld id="{5A9B905E-FBBC-B84E-91A8-91A8F60DFA63}" type="slidenum">
              <a:rPr lang="en-GB" altLang="en-US"/>
              <a:pPr>
                <a:defRPr/>
              </a:pPr>
              <a:t>‹#›</a:t>
            </a:fld>
            <a:endParaRPr lang="en-GB" altLang="en-US"/>
          </a:p>
        </p:txBody>
      </p:sp>
    </p:spTree>
    <p:extLst>
      <p:ext uri="{BB962C8B-B14F-4D97-AF65-F5344CB8AC3E}">
        <p14:creationId xmlns:p14="http://schemas.microsoft.com/office/powerpoint/2010/main" val="3370364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627FFC-E53C-7D4F-8FF4-1C5F880C58C9}"/>
              </a:ext>
            </a:extLst>
          </p:cNvPr>
          <p:cNvSpPr>
            <a:spLocks noGrp="1"/>
          </p:cNvSpPr>
          <p:nvPr>
            <p:ph type="dt" sz="half" idx="10"/>
          </p:nvPr>
        </p:nvSpPr>
        <p:spPr/>
        <p:txBody>
          <a:bodyPr/>
          <a:lstStyle>
            <a:lvl1pPr>
              <a:defRPr/>
            </a:lvl1pPr>
          </a:lstStyle>
          <a:p>
            <a:pPr>
              <a:defRPr/>
            </a:pPr>
            <a:fld id="{05F5343E-2260-8647-8F74-88ED013F67DF}" type="datetimeFigureOut">
              <a:rPr lang="en-GB"/>
              <a:pPr>
                <a:defRPr/>
              </a:pPr>
              <a:t>01/05/2020</a:t>
            </a:fld>
            <a:endParaRPr lang="en-GB" dirty="0"/>
          </a:p>
        </p:txBody>
      </p:sp>
      <p:sp>
        <p:nvSpPr>
          <p:cNvPr id="5" name="Footer Placeholder 4">
            <a:extLst>
              <a:ext uri="{FF2B5EF4-FFF2-40B4-BE49-F238E27FC236}">
                <a16:creationId xmlns:a16="http://schemas.microsoft.com/office/drawing/2014/main" id="{00E11FBD-6123-F345-AB2E-D83FEFA32E6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019AAC7-C096-ED4F-9BA9-30599DF60B8D}"/>
              </a:ext>
            </a:extLst>
          </p:cNvPr>
          <p:cNvSpPr>
            <a:spLocks noGrp="1"/>
          </p:cNvSpPr>
          <p:nvPr>
            <p:ph type="sldNum" sz="quarter" idx="12"/>
          </p:nvPr>
        </p:nvSpPr>
        <p:spPr/>
        <p:txBody>
          <a:bodyPr/>
          <a:lstStyle>
            <a:lvl1pPr>
              <a:defRPr/>
            </a:lvl1pPr>
          </a:lstStyle>
          <a:p>
            <a:pPr>
              <a:defRPr/>
            </a:pPr>
            <a:fld id="{CFD7591E-2607-3443-BEA2-8164247884D6}" type="slidenum">
              <a:rPr lang="en-GB" altLang="en-US"/>
              <a:pPr>
                <a:defRPr/>
              </a:pPr>
              <a:t>‹#›</a:t>
            </a:fld>
            <a:endParaRPr lang="en-GB" altLang="en-US"/>
          </a:p>
        </p:txBody>
      </p:sp>
    </p:spTree>
    <p:extLst>
      <p:ext uri="{BB962C8B-B14F-4D97-AF65-F5344CB8AC3E}">
        <p14:creationId xmlns:p14="http://schemas.microsoft.com/office/powerpoint/2010/main" val="3481207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DFE24C99-A3C2-8E4A-BDF7-310E7814A3ED}"/>
              </a:ext>
            </a:extLst>
          </p:cNvPr>
          <p:cNvSpPr>
            <a:spLocks noGrp="1"/>
          </p:cNvSpPr>
          <p:nvPr>
            <p:ph type="dt" sz="half" idx="10"/>
          </p:nvPr>
        </p:nvSpPr>
        <p:spPr/>
        <p:txBody>
          <a:bodyPr/>
          <a:lstStyle>
            <a:lvl1pPr>
              <a:defRPr/>
            </a:lvl1pPr>
          </a:lstStyle>
          <a:p>
            <a:pPr>
              <a:defRPr/>
            </a:pPr>
            <a:fld id="{1A699392-1E2A-D64B-91AE-551AD8C9D1FA}" type="datetimeFigureOut">
              <a:rPr lang="en-GB"/>
              <a:pPr>
                <a:defRPr/>
              </a:pPr>
              <a:t>01/05/2020</a:t>
            </a:fld>
            <a:endParaRPr lang="en-GB" dirty="0"/>
          </a:p>
        </p:txBody>
      </p:sp>
      <p:sp>
        <p:nvSpPr>
          <p:cNvPr id="6" name="Footer Placeholder 4">
            <a:extLst>
              <a:ext uri="{FF2B5EF4-FFF2-40B4-BE49-F238E27FC236}">
                <a16:creationId xmlns:a16="http://schemas.microsoft.com/office/drawing/2014/main" id="{2D435479-EF17-E24A-8641-53E5E0B0ABAC}"/>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2969A495-A64E-1D41-9D6F-96777A7162CA}"/>
              </a:ext>
            </a:extLst>
          </p:cNvPr>
          <p:cNvSpPr>
            <a:spLocks noGrp="1"/>
          </p:cNvSpPr>
          <p:nvPr>
            <p:ph type="sldNum" sz="quarter" idx="12"/>
          </p:nvPr>
        </p:nvSpPr>
        <p:spPr/>
        <p:txBody>
          <a:bodyPr/>
          <a:lstStyle>
            <a:lvl1pPr>
              <a:defRPr/>
            </a:lvl1pPr>
          </a:lstStyle>
          <a:p>
            <a:pPr>
              <a:defRPr/>
            </a:pPr>
            <a:fld id="{AEB33342-906B-404A-81DC-527FB98801F1}" type="slidenum">
              <a:rPr lang="en-GB" altLang="en-US"/>
              <a:pPr>
                <a:defRPr/>
              </a:pPr>
              <a:t>‹#›</a:t>
            </a:fld>
            <a:endParaRPr lang="en-GB" altLang="en-US"/>
          </a:p>
        </p:txBody>
      </p:sp>
    </p:spTree>
    <p:extLst>
      <p:ext uri="{BB962C8B-B14F-4D97-AF65-F5344CB8AC3E}">
        <p14:creationId xmlns:p14="http://schemas.microsoft.com/office/powerpoint/2010/main" val="392515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C4A70F06-8D95-414C-BD65-DA00B2BD23DA}"/>
              </a:ext>
            </a:extLst>
          </p:cNvPr>
          <p:cNvSpPr>
            <a:spLocks noGrp="1"/>
          </p:cNvSpPr>
          <p:nvPr>
            <p:ph type="dt" sz="half" idx="10"/>
          </p:nvPr>
        </p:nvSpPr>
        <p:spPr/>
        <p:txBody>
          <a:bodyPr/>
          <a:lstStyle>
            <a:lvl1pPr>
              <a:defRPr/>
            </a:lvl1pPr>
          </a:lstStyle>
          <a:p>
            <a:pPr>
              <a:defRPr/>
            </a:pPr>
            <a:fld id="{5C5C8766-63B6-3E4F-9712-763652FFA966}" type="datetimeFigureOut">
              <a:rPr lang="en-GB"/>
              <a:pPr>
                <a:defRPr/>
              </a:pPr>
              <a:t>01/05/2020</a:t>
            </a:fld>
            <a:endParaRPr lang="en-GB" dirty="0"/>
          </a:p>
        </p:txBody>
      </p:sp>
      <p:sp>
        <p:nvSpPr>
          <p:cNvPr id="8" name="Footer Placeholder 4">
            <a:extLst>
              <a:ext uri="{FF2B5EF4-FFF2-40B4-BE49-F238E27FC236}">
                <a16:creationId xmlns:a16="http://schemas.microsoft.com/office/drawing/2014/main" id="{F502591D-085E-3A45-A69D-55F38B383E52}"/>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523ADA3F-C5D9-344B-B8B6-F87537BE7611}"/>
              </a:ext>
            </a:extLst>
          </p:cNvPr>
          <p:cNvSpPr>
            <a:spLocks noGrp="1"/>
          </p:cNvSpPr>
          <p:nvPr>
            <p:ph type="sldNum" sz="quarter" idx="12"/>
          </p:nvPr>
        </p:nvSpPr>
        <p:spPr/>
        <p:txBody>
          <a:bodyPr/>
          <a:lstStyle>
            <a:lvl1pPr>
              <a:defRPr/>
            </a:lvl1pPr>
          </a:lstStyle>
          <a:p>
            <a:pPr>
              <a:defRPr/>
            </a:pPr>
            <a:fld id="{0BB35EC1-3F61-354D-872B-52BD1AAC54F1}" type="slidenum">
              <a:rPr lang="en-GB" altLang="en-US"/>
              <a:pPr>
                <a:defRPr/>
              </a:pPr>
              <a:t>‹#›</a:t>
            </a:fld>
            <a:endParaRPr lang="en-GB" altLang="en-US"/>
          </a:p>
        </p:txBody>
      </p:sp>
    </p:spTree>
    <p:extLst>
      <p:ext uri="{BB962C8B-B14F-4D97-AF65-F5344CB8AC3E}">
        <p14:creationId xmlns:p14="http://schemas.microsoft.com/office/powerpoint/2010/main" val="352503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53A294A2-C04E-7845-8EA5-0BA2313214EE}"/>
              </a:ext>
            </a:extLst>
          </p:cNvPr>
          <p:cNvSpPr>
            <a:spLocks noGrp="1"/>
          </p:cNvSpPr>
          <p:nvPr>
            <p:ph type="dt" sz="half" idx="10"/>
          </p:nvPr>
        </p:nvSpPr>
        <p:spPr/>
        <p:txBody>
          <a:bodyPr/>
          <a:lstStyle>
            <a:lvl1pPr>
              <a:defRPr/>
            </a:lvl1pPr>
          </a:lstStyle>
          <a:p>
            <a:pPr>
              <a:defRPr/>
            </a:pPr>
            <a:fld id="{F91050FA-20D5-9147-98F3-41F22BABBAFD}" type="datetimeFigureOut">
              <a:rPr lang="en-GB"/>
              <a:pPr>
                <a:defRPr/>
              </a:pPr>
              <a:t>01/05/2020</a:t>
            </a:fld>
            <a:endParaRPr lang="en-GB" dirty="0"/>
          </a:p>
        </p:txBody>
      </p:sp>
      <p:sp>
        <p:nvSpPr>
          <p:cNvPr id="4" name="Footer Placeholder 4">
            <a:extLst>
              <a:ext uri="{FF2B5EF4-FFF2-40B4-BE49-F238E27FC236}">
                <a16:creationId xmlns:a16="http://schemas.microsoft.com/office/drawing/2014/main" id="{2375757B-16AA-724E-BE63-810C4A5411F5}"/>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34CFD4CC-F3CA-6F44-B8FD-0D8268E87F14}"/>
              </a:ext>
            </a:extLst>
          </p:cNvPr>
          <p:cNvSpPr>
            <a:spLocks noGrp="1"/>
          </p:cNvSpPr>
          <p:nvPr>
            <p:ph type="sldNum" sz="quarter" idx="12"/>
          </p:nvPr>
        </p:nvSpPr>
        <p:spPr/>
        <p:txBody>
          <a:bodyPr/>
          <a:lstStyle>
            <a:lvl1pPr>
              <a:defRPr/>
            </a:lvl1pPr>
          </a:lstStyle>
          <a:p>
            <a:pPr>
              <a:defRPr/>
            </a:pPr>
            <a:fld id="{D45D1339-4DCC-0149-8BAA-A9099CCC3F5B}" type="slidenum">
              <a:rPr lang="en-GB" altLang="en-US"/>
              <a:pPr>
                <a:defRPr/>
              </a:pPr>
              <a:t>‹#›</a:t>
            </a:fld>
            <a:endParaRPr lang="en-GB" altLang="en-US"/>
          </a:p>
        </p:txBody>
      </p:sp>
    </p:spTree>
    <p:extLst>
      <p:ext uri="{BB962C8B-B14F-4D97-AF65-F5344CB8AC3E}">
        <p14:creationId xmlns:p14="http://schemas.microsoft.com/office/powerpoint/2010/main" val="3389866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EB3B3B3-6CF7-0949-AB0E-340311B86B54}"/>
              </a:ext>
            </a:extLst>
          </p:cNvPr>
          <p:cNvSpPr>
            <a:spLocks noGrp="1"/>
          </p:cNvSpPr>
          <p:nvPr>
            <p:ph type="dt" sz="half" idx="10"/>
          </p:nvPr>
        </p:nvSpPr>
        <p:spPr/>
        <p:txBody>
          <a:bodyPr/>
          <a:lstStyle>
            <a:lvl1pPr>
              <a:defRPr/>
            </a:lvl1pPr>
          </a:lstStyle>
          <a:p>
            <a:pPr>
              <a:defRPr/>
            </a:pPr>
            <a:fld id="{2E4C561C-73E8-5A4A-B006-8086DD807D6C}" type="datetimeFigureOut">
              <a:rPr lang="en-GB"/>
              <a:pPr>
                <a:defRPr/>
              </a:pPr>
              <a:t>01/05/2020</a:t>
            </a:fld>
            <a:endParaRPr lang="en-GB" dirty="0"/>
          </a:p>
        </p:txBody>
      </p:sp>
      <p:sp>
        <p:nvSpPr>
          <p:cNvPr id="3" name="Footer Placeholder 4">
            <a:extLst>
              <a:ext uri="{FF2B5EF4-FFF2-40B4-BE49-F238E27FC236}">
                <a16:creationId xmlns:a16="http://schemas.microsoft.com/office/drawing/2014/main" id="{46A6492B-C66C-8E47-82B9-11EB3F26279E}"/>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5B2C403C-C234-7E4E-88FA-2B6D7FE3ADBA}"/>
              </a:ext>
            </a:extLst>
          </p:cNvPr>
          <p:cNvSpPr>
            <a:spLocks noGrp="1"/>
          </p:cNvSpPr>
          <p:nvPr>
            <p:ph type="sldNum" sz="quarter" idx="12"/>
          </p:nvPr>
        </p:nvSpPr>
        <p:spPr/>
        <p:txBody>
          <a:bodyPr/>
          <a:lstStyle>
            <a:lvl1pPr>
              <a:defRPr/>
            </a:lvl1pPr>
          </a:lstStyle>
          <a:p>
            <a:pPr>
              <a:defRPr/>
            </a:pPr>
            <a:fld id="{183FEA1D-F526-E440-815A-724E678B7928}" type="slidenum">
              <a:rPr lang="en-GB" altLang="en-US"/>
              <a:pPr>
                <a:defRPr/>
              </a:pPr>
              <a:t>‹#›</a:t>
            </a:fld>
            <a:endParaRPr lang="en-GB" altLang="en-US"/>
          </a:p>
        </p:txBody>
      </p:sp>
    </p:spTree>
    <p:extLst>
      <p:ext uri="{BB962C8B-B14F-4D97-AF65-F5344CB8AC3E}">
        <p14:creationId xmlns:p14="http://schemas.microsoft.com/office/powerpoint/2010/main" val="79041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552368B-88CF-8349-9F5C-142321D5E16B}"/>
              </a:ext>
            </a:extLst>
          </p:cNvPr>
          <p:cNvSpPr>
            <a:spLocks noGrp="1"/>
          </p:cNvSpPr>
          <p:nvPr>
            <p:ph type="dt" sz="half" idx="10"/>
          </p:nvPr>
        </p:nvSpPr>
        <p:spPr/>
        <p:txBody>
          <a:bodyPr/>
          <a:lstStyle>
            <a:lvl1pPr>
              <a:defRPr/>
            </a:lvl1pPr>
          </a:lstStyle>
          <a:p>
            <a:pPr>
              <a:defRPr/>
            </a:pPr>
            <a:fld id="{42FDFF49-45A6-0A49-99E2-19071FA4EB54}" type="datetimeFigureOut">
              <a:rPr lang="en-GB"/>
              <a:pPr>
                <a:defRPr/>
              </a:pPr>
              <a:t>01/05/2020</a:t>
            </a:fld>
            <a:endParaRPr lang="en-GB" dirty="0"/>
          </a:p>
        </p:txBody>
      </p:sp>
      <p:sp>
        <p:nvSpPr>
          <p:cNvPr id="6" name="Footer Placeholder 4">
            <a:extLst>
              <a:ext uri="{FF2B5EF4-FFF2-40B4-BE49-F238E27FC236}">
                <a16:creationId xmlns:a16="http://schemas.microsoft.com/office/drawing/2014/main" id="{A6246CB1-0698-CF4E-997D-61E1050564C0}"/>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530895C2-1423-474E-939D-FE2A4AC1286F}"/>
              </a:ext>
            </a:extLst>
          </p:cNvPr>
          <p:cNvSpPr>
            <a:spLocks noGrp="1"/>
          </p:cNvSpPr>
          <p:nvPr>
            <p:ph type="sldNum" sz="quarter" idx="12"/>
          </p:nvPr>
        </p:nvSpPr>
        <p:spPr/>
        <p:txBody>
          <a:bodyPr/>
          <a:lstStyle>
            <a:lvl1pPr>
              <a:defRPr/>
            </a:lvl1pPr>
          </a:lstStyle>
          <a:p>
            <a:pPr>
              <a:defRPr/>
            </a:pPr>
            <a:fld id="{FADF227E-1924-B14F-B3BF-85A0C64C1784}" type="slidenum">
              <a:rPr lang="en-GB" altLang="en-US"/>
              <a:pPr>
                <a:defRPr/>
              </a:pPr>
              <a:t>‹#›</a:t>
            </a:fld>
            <a:endParaRPr lang="en-GB" altLang="en-US"/>
          </a:p>
        </p:txBody>
      </p:sp>
    </p:spTree>
    <p:extLst>
      <p:ext uri="{BB962C8B-B14F-4D97-AF65-F5344CB8AC3E}">
        <p14:creationId xmlns:p14="http://schemas.microsoft.com/office/powerpoint/2010/main" val="1946091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D46A351-3FF4-BC4A-8FD4-CEC9F2331182}"/>
              </a:ext>
            </a:extLst>
          </p:cNvPr>
          <p:cNvSpPr>
            <a:spLocks noGrp="1"/>
          </p:cNvSpPr>
          <p:nvPr>
            <p:ph type="dt" sz="half" idx="10"/>
          </p:nvPr>
        </p:nvSpPr>
        <p:spPr/>
        <p:txBody>
          <a:bodyPr/>
          <a:lstStyle>
            <a:lvl1pPr>
              <a:defRPr/>
            </a:lvl1pPr>
          </a:lstStyle>
          <a:p>
            <a:pPr>
              <a:defRPr/>
            </a:pPr>
            <a:fld id="{351A27FC-B8B2-604F-B3E0-6ADCC73357AD}" type="datetimeFigureOut">
              <a:rPr lang="en-GB"/>
              <a:pPr>
                <a:defRPr/>
              </a:pPr>
              <a:t>01/05/2020</a:t>
            </a:fld>
            <a:endParaRPr lang="en-GB" dirty="0"/>
          </a:p>
        </p:txBody>
      </p:sp>
      <p:sp>
        <p:nvSpPr>
          <p:cNvPr id="6" name="Footer Placeholder 4">
            <a:extLst>
              <a:ext uri="{FF2B5EF4-FFF2-40B4-BE49-F238E27FC236}">
                <a16:creationId xmlns:a16="http://schemas.microsoft.com/office/drawing/2014/main" id="{E881E02A-FDCC-B644-8F70-E13C701AFD99}"/>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4232063F-CEDE-2B49-AED3-376928BFD1BA}"/>
              </a:ext>
            </a:extLst>
          </p:cNvPr>
          <p:cNvSpPr>
            <a:spLocks noGrp="1"/>
          </p:cNvSpPr>
          <p:nvPr>
            <p:ph type="sldNum" sz="quarter" idx="12"/>
          </p:nvPr>
        </p:nvSpPr>
        <p:spPr/>
        <p:txBody>
          <a:bodyPr/>
          <a:lstStyle>
            <a:lvl1pPr>
              <a:defRPr/>
            </a:lvl1pPr>
          </a:lstStyle>
          <a:p>
            <a:pPr>
              <a:defRPr/>
            </a:pPr>
            <a:fld id="{52F38696-101C-3347-90EE-F06C628576AE}" type="slidenum">
              <a:rPr lang="en-GB" altLang="en-US"/>
              <a:pPr>
                <a:defRPr/>
              </a:pPr>
              <a:t>‹#›</a:t>
            </a:fld>
            <a:endParaRPr lang="en-GB" altLang="en-US"/>
          </a:p>
        </p:txBody>
      </p:sp>
    </p:spTree>
    <p:extLst>
      <p:ext uri="{BB962C8B-B14F-4D97-AF65-F5344CB8AC3E}">
        <p14:creationId xmlns:p14="http://schemas.microsoft.com/office/powerpoint/2010/main" val="458373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95A4C39-F87E-5246-AA84-2CA3681F410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5F01D52A-83EA-6C44-ADB5-8714641ACD4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84FD6D7D-E2DD-8E47-B8C1-CCF9BA762B73}"/>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2D55D0A-22CE-984A-9682-25A774E3600B}" type="datetimeFigureOut">
              <a:rPr lang="en-GB"/>
              <a:pPr>
                <a:defRPr/>
              </a:pPr>
              <a:t>01/05/2020</a:t>
            </a:fld>
            <a:endParaRPr lang="en-GB" dirty="0"/>
          </a:p>
        </p:txBody>
      </p:sp>
      <p:sp>
        <p:nvSpPr>
          <p:cNvPr id="5" name="Footer Placeholder 4">
            <a:extLst>
              <a:ext uri="{FF2B5EF4-FFF2-40B4-BE49-F238E27FC236}">
                <a16:creationId xmlns:a16="http://schemas.microsoft.com/office/drawing/2014/main" id="{C3F6547B-DF86-8B45-9103-D4F7396B5A7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D150FB97-CE42-D240-881B-80CABA496F7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3F0E8602-A5BD-014C-8FA5-33392DEFE144}"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31X58sZYhZ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nct7xsgxxP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C023FDFF-DAC1-E44B-B945-B9A3E40EDF1B}"/>
              </a:ext>
            </a:extLst>
          </p:cNvPr>
          <p:cNvSpPr>
            <a:spLocks noGrp="1"/>
          </p:cNvSpPr>
          <p:nvPr>
            <p:ph type="title"/>
          </p:nvPr>
        </p:nvSpPr>
        <p:spPr>
          <a:xfrm>
            <a:off x="457200" y="274638"/>
            <a:ext cx="4043363" cy="1143000"/>
          </a:xfrm>
        </p:spPr>
        <p:txBody>
          <a:bodyPr/>
          <a:lstStyle/>
          <a:p>
            <a:r>
              <a:rPr lang="en-GB" altLang="en-US" sz="6600" b="1">
                <a:solidFill>
                  <a:schemeClr val="bg1"/>
                </a:solidFill>
              </a:rPr>
              <a:t>Resilience</a:t>
            </a:r>
          </a:p>
        </p:txBody>
      </p:sp>
      <p:sp>
        <p:nvSpPr>
          <p:cNvPr id="3075" name="Content Placeholder 2">
            <a:extLst>
              <a:ext uri="{FF2B5EF4-FFF2-40B4-BE49-F238E27FC236}">
                <a16:creationId xmlns:a16="http://schemas.microsoft.com/office/drawing/2014/main" id="{EABBDEC7-2969-5F49-A833-44CBF55AA2FA}"/>
              </a:ext>
            </a:extLst>
          </p:cNvPr>
          <p:cNvSpPr>
            <a:spLocks noGrp="1"/>
          </p:cNvSpPr>
          <p:nvPr>
            <p:ph idx="1"/>
          </p:nvPr>
        </p:nvSpPr>
        <p:spPr>
          <a:xfrm>
            <a:off x="457200" y="2714625"/>
            <a:ext cx="8229600" cy="3857625"/>
          </a:xfrm>
          <a:solidFill>
            <a:schemeClr val="tx1">
              <a:alpha val="66000"/>
            </a:schemeClr>
          </a:solidFill>
        </p:spPr>
        <p:txBody>
          <a:bodyPr/>
          <a:lstStyle/>
          <a:p>
            <a:pPr>
              <a:buFont typeface="Arial" charset="0"/>
              <a:buChar char="•"/>
              <a:defRPr/>
            </a:pPr>
            <a:r>
              <a:rPr lang="en-GB" b="1" u="sng" dirty="0">
                <a:solidFill>
                  <a:srgbClr val="FFFF00"/>
                </a:solidFill>
              </a:rPr>
              <a:t>All</a:t>
            </a:r>
            <a:r>
              <a:rPr lang="en-GB" b="1" dirty="0">
                <a:solidFill>
                  <a:srgbClr val="FFFF00"/>
                </a:solidFill>
              </a:rPr>
              <a:t>: will be able to define resilience and understand some of the steps needed to gain resilience</a:t>
            </a:r>
          </a:p>
          <a:p>
            <a:pPr>
              <a:buFont typeface="Arial" charset="0"/>
              <a:buChar char="•"/>
              <a:defRPr/>
            </a:pPr>
            <a:r>
              <a:rPr lang="en-GB" b="1" u="sng" dirty="0">
                <a:solidFill>
                  <a:schemeClr val="accent6">
                    <a:lumMod val="75000"/>
                  </a:schemeClr>
                </a:solidFill>
              </a:rPr>
              <a:t>Some</a:t>
            </a:r>
            <a:r>
              <a:rPr lang="en-GB" b="1" dirty="0">
                <a:solidFill>
                  <a:schemeClr val="accent6">
                    <a:lumMod val="75000"/>
                  </a:schemeClr>
                </a:solidFill>
              </a:rPr>
              <a:t>: will be able to consider how to use the 7 steps in their life and identify goals</a:t>
            </a:r>
          </a:p>
          <a:p>
            <a:pPr>
              <a:buFont typeface="Arial" charset="0"/>
              <a:buChar char="•"/>
              <a:defRPr/>
            </a:pPr>
            <a:r>
              <a:rPr lang="en-GB" b="1" u="sng" dirty="0">
                <a:solidFill>
                  <a:srgbClr val="FF0000"/>
                </a:solidFill>
              </a:rPr>
              <a:t>A few</a:t>
            </a:r>
            <a:r>
              <a:rPr lang="en-GB" b="1" dirty="0">
                <a:solidFill>
                  <a:srgbClr val="FF0000"/>
                </a:solidFill>
              </a:rPr>
              <a:t>: will be able to put together an action plan to reach goals</a:t>
            </a:r>
          </a:p>
        </p:txBody>
      </p:sp>
      <p:sp>
        <p:nvSpPr>
          <p:cNvPr id="4" name="Down Arrow Callout 3">
            <a:extLst>
              <a:ext uri="{FF2B5EF4-FFF2-40B4-BE49-F238E27FC236}">
                <a16:creationId xmlns:a16="http://schemas.microsoft.com/office/drawing/2014/main" id="{C6C152D8-AC99-7B40-BC26-9321E4455AF0}"/>
              </a:ext>
            </a:extLst>
          </p:cNvPr>
          <p:cNvSpPr/>
          <p:nvPr/>
        </p:nvSpPr>
        <p:spPr>
          <a:xfrm>
            <a:off x="5429250" y="285750"/>
            <a:ext cx="3214688" cy="2214563"/>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800" dirty="0">
                <a:solidFill>
                  <a:schemeClr val="tx1"/>
                </a:solidFill>
              </a:rPr>
              <a:t>Colour codes for the tasks this lesson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8D7EDAFE-10EF-6D4C-9164-2F44008631D4}"/>
              </a:ext>
            </a:extLst>
          </p:cNvPr>
          <p:cNvSpPr>
            <a:spLocks noGrp="1"/>
          </p:cNvSpPr>
          <p:nvPr>
            <p:ph type="title"/>
          </p:nvPr>
        </p:nvSpPr>
        <p:spPr/>
        <p:txBody>
          <a:bodyPr/>
          <a:lstStyle/>
          <a:p>
            <a:r>
              <a:rPr lang="en-GB" altLang="en-US" b="1">
                <a:solidFill>
                  <a:schemeClr val="bg1"/>
                </a:solidFill>
              </a:rPr>
              <a:t>Step 4 - PEOPLE</a:t>
            </a:r>
          </a:p>
        </p:txBody>
      </p:sp>
      <p:sp>
        <p:nvSpPr>
          <p:cNvPr id="9219" name="Content Placeholder 2">
            <a:extLst>
              <a:ext uri="{FF2B5EF4-FFF2-40B4-BE49-F238E27FC236}">
                <a16:creationId xmlns:a16="http://schemas.microsoft.com/office/drawing/2014/main" id="{BA6836A4-7B4F-1740-9FB5-7EE69DF87015}"/>
              </a:ext>
            </a:extLst>
          </p:cNvPr>
          <p:cNvSpPr>
            <a:spLocks noGrp="1"/>
          </p:cNvSpPr>
          <p:nvPr>
            <p:ph idx="1"/>
          </p:nvPr>
        </p:nvSpPr>
        <p:spPr>
          <a:xfrm>
            <a:off x="457200" y="1428750"/>
            <a:ext cx="8229600" cy="5286375"/>
          </a:xfrm>
          <a:solidFill>
            <a:schemeClr val="tx1">
              <a:alpha val="52156"/>
            </a:schemeClr>
          </a:solidFill>
        </p:spPr>
        <p:txBody>
          <a:bodyPr/>
          <a:lstStyle/>
          <a:p>
            <a:r>
              <a:rPr lang="en-GB" altLang="en-US">
                <a:solidFill>
                  <a:schemeClr val="bg1"/>
                </a:solidFill>
              </a:rPr>
              <a:t>Life will always be full of challenges and people can succeed on their own, but the support of others will make a big difference.</a:t>
            </a:r>
          </a:p>
          <a:p>
            <a:r>
              <a:rPr lang="en-GB" altLang="en-US">
                <a:solidFill>
                  <a:schemeClr val="bg1"/>
                </a:solidFill>
              </a:rPr>
              <a:t>The people you mix with will have an impact on your resilience. For example, some people may ridicule your dreams or be constantly negative about your ideas. </a:t>
            </a:r>
          </a:p>
          <a:p>
            <a:r>
              <a:rPr lang="en-GB" altLang="en-US">
                <a:solidFill>
                  <a:schemeClr val="bg1"/>
                </a:solidFill>
              </a:rPr>
              <a:t>You can choose what you accept from others and you can also decide whether to let their actions or behaviours affect you.</a:t>
            </a:r>
          </a:p>
          <a:p>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CE0AB1D-6EAC-4740-A465-CE3D875711AD}"/>
              </a:ext>
            </a:extLst>
          </p:cNvPr>
          <p:cNvGraphicFramePr>
            <a:graphicFrameLocks noGrp="1"/>
          </p:cNvGraphicFramePr>
          <p:nvPr/>
        </p:nvGraphicFramePr>
        <p:xfrm>
          <a:off x="285750" y="500063"/>
          <a:ext cx="8572500" cy="5834062"/>
        </p:xfrm>
        <a:graphic>
          <a:graphicData uri="http://schemas.openxmlformats.org/drawingml/2006/table">
            <a:tbl>
              <a:tblPr firstRow="1" bandRow="1">
                <a:tableStyleId>{5C22544A-7EE6-4342-B048-85BDC9FD1C3A}</a:tableStyleId>
              </a:tblPr>
              <a:tblGrid>
                <a:gridCol w="2928938">
                  <a:extLst>
                    <a:ext uri="{9D8B030D-6E8A-4147-A177-3AD203B41FA5}">
                      <a16:colId xmlns:a16="http://schemas.microsoft.com/office/drawing/2014/main" val="20000"/>
                    </a:ext>
                  </a:extLst>
                </a:gridCol>
                <a:gridCol w="2786062">
                  <a:extLst>
                    <a:ext uri="{9D8B030D-6E8A-4147-A177-3AD203B41FA5}">
                      <a16:colId xmlns:a16="http://schemas.microsoft.com/office/drawing/2014/main" val="20001"/>
                    </a:ext>
                  </a:extLst>
                </a:gridCol>
                <a:gridCol w="2857500">
                  <a:extLst>
                    <a:ext uri="{9D8B030D-6E8A-4147-A177-3AD203B41FA5}">
                      <a16:colId xmlns:a16="http://schemas.microsoft.com/office/drawing/2014/main" val="20002"/>
                    </a:ext>
                  </a:extLst>
                </a:gridCol>
              </a:tblGrid>
              <a:tr h="972344">
                <a:tc>
                  <a:txBody>
                    <a:bodyPr/>
                    <a:lstStyle/>
                    <a:p>
                      <a:pPr algn="ctr"/>
                      <a:r>
                        <a:rPr lang="en-GB" sz="3200" dirty="0"/>
                        <a:t>Support</a:t>
                      </a:r>
                    </a:p>
                  </a:txBody>
                  <a:tcPr marL="91439" marR="91439" marT="45715" marB="45715"/>
                </a:tc>
                <a:tc>
                  <a:txBody>
                    <a:bodyPr/>
                    <a:lstStyle/>
                    <a:p>
                      <a:pPr algn="ctr"/>
                      <a:r>
                        <a:rPr lang="en-GB" sz="3200" dirty="0"/>
                        <a:t>Who does this</a:t>
                      </a:r>
                    </a:p>
                  </a:txBody>
                  <a:tcPr marL="91439" marR="91439" marT="45715" marB="45715"/>
                </a:tc>
                <a:tc>
                  <a:txBody>
                    <a:bodyPr/>
                    <a:lstStyle/>
                    <a:p>
                      <a:pPr algn="ctr"/>
                      <a:r>
                        <a:rPr lang="en-GB" sz="3200" dirty="0"/>
                        <a:t>Who doesn’t</a:t>
                      </a:r>
                    </a:p>
                  </a:txBody>
                  <a:tcPr marL="91439" marR="91439" marT="45715" marB="45715"/>
                </a:tc>
                <a:extLst>
                  <a:ext uri="{0D108BD9-81ED-4DB2-BD59-A6C34878D82A}">
                    <a16:rowId xmlns:a16="http://schemas.microsoft.com/office/drawing/2014/main" val="10000"/>
                  </a:ext>
                </a:extLst>
              </a:tr>
              <a:tr h="972344">
                <a:tc>
                  <a:txBody>
                    <a:bodyPr/>
                    <a:lstStyle/>
                    <a:p>
                      <a:r>
                        <a:rPr lang="en-GB" sz="2800" dirty="0"/>
                        <a:t>Helps pick me back up when I fail</a:t>
                      </a:r>
                    </a:p>
                  </a:txBody>
                  <a:tcPr marL="91439" marR="91439" marT="45715" marB="45715"/>
                </a:tc>
                <a:tc>
                  <a:txBody>
                    <a:bodyPr/>
                    <a:lstStyle/>
                    <a:p>
                      <a:endParaRPr lang="en-GB" sz="2800" dirty="0"/>
                    </a:p>
                  </a:txBody>
                  <a:tcPr marL="91439" marR="91439" marT="45715" marB="45715"/>
                </a:tc>
                <a:tc>
                  <a:txBody>
                    <a:bodyPr/>
                    <a:lstStyle/>
                    <a:p>
                      <a:endParaRPr lang="en-GB" sz="2800" dirty="0"/>
                    </a:p>
                  </a:txBody>
                  <a:tcPr marL="91439" marR="91439" marT="45715" marB="45715"/>
                </a:tc>
                <a:extLst>
                  <a:ext uri="{0D108BD9-81ED-4DB2-BD59-A6C34878D82A}">
                    <a16:rowId xmlns:a16="http://schemas.microsoft.com/office/drawing/2014/main" val="10001"/>
                  </a:ext>
                </a:extLst>
              </a:tr>
              <a:tr h="972344">
                <a:tc>
                  <a:txBody>
                    <a:bodyPr/>
                    <a:lstStyle/>
                    <a:p>
                      <a:r>
                        <a:rPr lang="en-GB" sz="2800" dirty="0"/>
                        <a:t>Celebrates my successes</a:t>
                      </a:r>
                    </a:p>
                  </a:txBody>
                  <a:tcPr marL="91439" marR="91439" marT="45715" marB="45715"/>
                </a:tc>
                <a:tc>
                  <a:txBody>
                    <a:bodyPr/>
                    <a:lstStyle/>
                    <a:p>
                      <a:endParaRPr lang="en-GB" sz="2800" dirty="0"/>
                    </a:p>
                  </a:txBody>
                  <a:tcPr marL="91439" marR="91439" marT="45715" marB="45715"/>
                </a:tc>
                <a:tc>
                  <a:txBody>
                    <a:bodyPr/>
                    <a:lstStyle/>
                    <a:p>
                      <a:endParaRPr lang="en-GB" sz="2800" dirty="0"/>
                    </a:p>
                  </a:txBody>
                  <a:tcPr marL="91439" marR="91439" marT="45715" marB="45715"/>
                </a:tc>
                <a:extLst>
                  <a:ext uri="{0D108BD9-81ED-4DB2-BD59-A6C34878D82A}">
                    <a16:rowId xmlns:a16="http://schemas.microsoft.com/office/drawing/2014/main" val="10002"/>
                  </a:ext>
                </a:extLst>
              </a:tr>
              <a:tr h="972344">
                <a:tc>
                  <a:txBody>
                    <a:bodyPr/>
                    <a:lstStyle/>
                    <a:p>
                      <a:r>
                        <a:rPr lang="en-GB" sz="2800" dirty="0"/>
                        <a:t>Never makes fun of my dreams</a:t>
                      </a:r>
                    </a:p>
                  </a:txBody>
                  <a:tcPr marL="91439" marR="91439" marT="45715" marB="45715"/>
                </a:tc>
                <a:tc>
                  <a:txBody>
                    <a:bodyPr/>
                    <a:lstStyle/>
                    <a:p>
                      <a:endParaRPr lang="en-GB" sz="2800" dirty="0"/>
                    </a:p>
                  </a:txBody>
                  <a:tcPr marL="91439" marR="91439" marT="45715" marB="45715"/>
                </a:tc>
                <a:tc>
                  <a:txBody>
                    <a:bodyPr/>
                    <a:lstStyle/>
                    <a:p>
                      <a:endParaRPr lang="en-GB" sz="2800" dirty="0"/>
                    </a:p>
                  </a:txBody>
                  <a:tcPr marL="91439" marR="91439" marT="45715" marB="45715"/>
                </a:tc>
                <a:extLst>
                  <a:ext uri="{0D108BD9-81ED-4DB2-BD59-A6C34878D82A}">
                    <a16:rowId xmlns:a16="http://schemas.microsoft.com/office/drawing/2014/main" val="10003"/>
                  </a:ext>
                </a:extLst>
              </a:tr>
              <a:tr h="972344">
                <a:tc>
                  <a:txBody>
                    <a:bodyPr/>
                    <a:lstStyle/>
                    <a:p>
                      <a:r>
                        <a:rPr lang="en-GB" sz="2800" dirty="0"/>
                        <a:t>Is positive about my ideas</a:t>
                      </a:r>
                    </a:p>
                  </a:txBody>
                  <a:tcPr marL="91439" marR="91439" marT="45715" marB="45715"/>
                </a:tc>
                <a:tc>
                  <a:txBody>
                    <a:bodyPr/>
                    <a:lstStyle/>
                    <a:p>
                      <a:endParaRPr lang="en-GB" sz="2800" dirty="0"/>
                    </a:p>
                  </a:txBody>
                  <a:tcPr marL="91439" marR="91439" marT="45715" marB="45715"/>
                </a:tc>
                <a:tc>
                  <a:txBody>
                    <a:bodyPr/>
                    <a:lstStyle/>
                    <a:p>
                      <a:endParaRPr lang="en-GB" sz="2800" dirty="0"/>
                    </a:p>
                  </a:txBody>
                  <a:tcPr marL="91439" marR="91439" marT="45715" marB="45715"/>
                </a:tc>
                <a:extLst>
                  <a:ext uri="{0D108BD9-81ED-4DB2-BD59-A6C34878D82A}">
                    <a16:rowId xmlns:a16="http://schemas.microsoft.com/office/drawing/2014/main" val="10004"/>
                  </a:ext>
                </a:extLst>
              </a:tr>
              <a:tr h="972344">
                <a:tc>
                  <a:txBody>
                    <a:bodyPr/>
                    <a:lstStyle/>
                    <a:p>
                      <a:r>
                        <a:rPr lang="en-GB" sz="2800" b="1" dirty="0">
                          <a:solidFill>
                            <a:schemeClr val="bg1"/>
                          </a:solidFill>
                        </a:rPr>
                        <a:t>Influences my</a:t>
                      </a:r>
                      <a:r>
                        <a:rPr lang="en-GB" sz="2800" b="1" baseline="0" dirty="0">
                          <a:solidFill>
                            <a:schemeClr val="bg1"/>
                          </a:solidFill>
                        </a:rPr>
                        <a:t> actions the most</a:t>
                      </a:r>
                      <a:endParaRPr lang="en-GB" sz="2800" b="1" dirty="0">
                        <a:solidFill>
                          <a:schemeClr val="bg1"/>
                        </a:solidFill>
                      </a:endParaRPr>
                    </a:p>
                  </a:txBody>
                  <a:tcPr marL="91439" marR="91439" marT="45715" marB="45715">
                    <a:solidFill>
                      <a:schemeClr val="accent6">
                        <a:lumMod val="75000"/>
                      </a:schemeClr>
                    </a:solidFill>
                  </a:tcPr>
                </a:tc>
                <a:tc>
                  <a:txBody>
                    <a:bodyPr/>
                    <a:lstStyle/>
                    <a:p>
                      <a:endParaRPr lang="en-GB" sz="2800" b="1" dirty="0">
                        <a:solidFill>
                          <a:schemeClr val="bg1"/>
                        </a:solidFill>
                      </a:endParaRPr>
                    </a:p>
                  </a:txBody>
                  <a:tcPr marL="91439" marR="91439" marT="45715" marB="45715">
                    <a:solidFill>
                      <a:schemeClr val="accent6">
                        <a:lumMod val="75000"/>
                      </a:schemeClr>
                    </a:solidFill>
                  </a:tcPr>
                </a:tc>
                <a:tc>
                  <a:txBody>
                    <a:bodyPr/>
                    <a:lstStyle/>
                    <a:p>
                      <a:endParaRPr lang="en-GB" sz="2800" b="1" dirty="0">
                        <a:solidFill>
                          <a:schemeClr val="bg1"/>
                        </a:solidFill>
                      </a:endParaRPr>
                    </a:p>
                  </a:txBody>
                  <a:tcPr marL="91439" marR="91439" marT="45715" marB="45715">
                    <a:solidFill>
                      <a:schemeClr val="accent6">
                        <a:lumMod val="75000"/>
                      </a:schemeClr>
                    </a:solidFill>
                  </a:tcPr>
                </a:tc>
                <a:extLst>
                  <a:ext uri="{0D108BD9-81ED-4DB2-BD59-A6C34878D82A}">
                    <a16:rowId xmlns:a16="http://schemas.microsoft.com/office/drawing/2014/main" val="10005"/>
                  </a:ext>
                </a:extLst>
              </a:tr>
            </a:tbl>
          </a:graphicData>
        </a:graphic>
      </p:graphicFrame>
      <p:sp>
        <p:nvSpPr>
          <p:cNvPr id="5" name="Down Arrow Callout 4">
            <a:extLst>
              <a:ext uri="{FF2B5EF4-FFF2-40B4-BE49-F238E27FC236}">
                <a16:creationId xmlns:a16="http://schemas.microsoft.com/office/drawing/2014/main" id="{78B0E02C-1F66-EA40-8F40-AD65E6F5ADF8}"/>
              </a:ext>
            </a:extLst>
          </p:cNvPr>
          <p:cNvSpPr/>
          <p:nvPr/>
        </p:nvSpPr>
        <p:spPr>
          <a:xfrm>
            <a:off x="3143250" y="1357313"/>
            <a:ext cx="4357688" cy="3857625"/>
          </a:xfrm>
          <a:prstGeom prst="downArrow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3200" dirty="0"/>
              <a:t>Do these people match up with the rest of the left column? If not, are you listening to the wrong people?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ACAC9E58-3587-A441-AD07-30B097AEE548}"/>
              </a:ext>
            </a:extLst>
          </p:cNvPr>
          <p:cNvSpPr>
            <a:spLocks noGrp="1"/>
          </p:cNvSpPr>
          <p:nvPr>
            <p:ph type="title"/>
          </p:nvPr>
        </p:nvSpPr>
        <p:spPr/>
        <p:txBody>
          <a:bodyPr/>
          <a:lstStyle/>
          <a:p>
            <a:r>
              <a:rPr lang="en-GB" altLang="en-US" b="1">
                <a:solidFill>
                  <a:schemeClr val="bg1"/>
                </a:solidFill>
              </a:rPr>
              <a:t>Step 5 - PLANNING</a:t>
            </a:r>
          </a:p>
        </p:txBody>
      </p:sp>
      <p:sp>
        <p:nvSpPr>
          <p:cNvPr id="10243" name="Content Placeholder 2">
            <a:extLst>
              <a:ext uri="{FF2B5EF4-FFF2-40B4-BE49-F238E27FC236}">
                <a16:creationId xmlns:a16="http://schemas.microsoft.com/office/drawing/2014/main" id="{3934DBB5-0EE7-C94C-BB77-85A3A1395A7E}"/>
              </a:ext>
            </a:extLst>
          </p:cNvPr>
          <p:cNvSpPr>
            <a:spLocks noGrp="1"/>
          </p:cNvSpPr>
          <p:nvPr>
            <p:ph idx="1"/>
          </p:nvPr>
        </p:nvSpPr>
        <p:spPr>
          <a:xfrm>
            <a:off x="457200" y="1428750"/>
            <a:ext cx="8229600" cy="5143500"/>
          </a:xfrm>
          <a:solidFill>
            <a:schemeClr val="tx1">
              <a:alpha val="50195"/>
            </a:schemeClr>
          </a:solidFill>
        </p:spPr>
        <p:txBody>
          <a:bodyPr/>
          <a:lstStyle/>
          <a:p>
            <a:r>
              <a:rPr lang="en-GB" altLang="en-US">
                <a:solidFill>
                  <a:schemeClr val="bg1"/>
                </a:solidFill>
              </a:rPr>
              <a:t>No matter how clear your purpose, without goals and an action plan, it is likely to remain just a dream. </a:t>
            </a:r>
          </a:p>
          <a:p>
            <a:r>
              <a:rPr lang="en-GB" altLang="en-US">
                <a:solidFill>
                  <a:schemeClr val="bg1"/>
                </a:solidFill>
              </a:rPr>
              <a:t>Planning is about what you are willing to do to achieve your goals in life. </a:t>
            </a:r>
          </a:p>
          <a:p>
            <a:endParaRPr lang="en-GB" altLang="en-US"/>
          </a:p>
        </p:txBody>
      </p:sp>
      <p:sp>
        <p:nvSpPr>
          <p:cNvPr id="14340" name="AutoShape 5" descr="Image result for planning">
            <a:extLst>
              <a:ext uri="{FF2B5EF4-FFF2-40B4-BE49-F238E27FC236}">
                <a16:creationId xmlns:a16="http://schemas.microsoft.com/office/drawing/2014/main" id="{61D1D3C5-35CB-704D-B35F-916C6FF3E6F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Arial" panose="020B0604020202020204" pitchFamily="34" charset="0"/>
            </a:endParaRPr>
          </a:p>
        </p:txBody>
      </p:sp>
      <p:sp>
        <p:nvSpPr>
          <p:cNvPr id="14341" name="AutoShape 7" descr="Image result for planning">
            <a:extLst>
              <a:ext uri="{FF2B5EF4-FFF2-40B4-BE49-F238E27FC236}">
                <a16:creationId xmlns:a16="http://schemas.microsoft.com/office/drawing/2014/main" id="{83CCB669-0D1C-F549-991C-0AE205B450E1}"/>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Arial" panose="020B0604020202020204" pitchFamily="34" charset="0"/>
            </a:endParaRPr>
          </a:p>
        </p:txBody>
      </p:sp>
      <p:pic>
        <p:nvPicPr>
          <p:cNvPr id="14342" name="Picture 5" descr="download.jpg">
            <a:extLst>
              <a:ext uri="{FF2B5EF4-FFF2-40B4-BE49-F238E27FC236}">
                <a16:creationId xmlns:a16="http://schemas.microsoft.com/office/drawing/2014/main" id="{8CC65B87-9EDC-CB48-B064-E2DB7C7F7F5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00625" y="4073525"/>
            <a:ext cx="3905250" cy="259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a:extLst>
              <a:ext uri="{FF2B5EF4-FFF2-40B4-BE49-F238E27FC236}">
                <a16:creationId xmlns:a16="http://schemas.microsoft.com/office/drawing/2014/main" id="{119EC88E-6BAA-9D43-ABC0-26759DC70217}"/>
              </a:ext>
            </a:extLst>
          </p:cNvPr>
          <p:cNvSpPr>
            <a:spLocks noGrp="1"/>
          </p:cNvSpPr>
          <p:nvPr>
            <p:ph idx="1"/>
          </p:nvPr>
        </p:nvSpPr>
        <p:spPr>
          <a:xfrm>
            <a:off x="457200" y="571500"/>
            <a:ext cx="8229600" cy="6000750"/>
          </a:xfrm>
          <a:solidFill>
            <a:schemeClr val="tx1">
              <a:alpha val="50195"/>
            </a:schemeClr>
          </a:solidFill>
        </p:spPr>
        <p:txBody>
          <a:bodyPr/>
          <a:lstStyle/>
          <a:p>
            <a:pPr>
              <a:buFont typeface="Arial" charset="0"/>
              <a:buChar char="•"/>
              <a:defRPr/>
            </a:pPr>
            <a:r>
              <a:rPr lang="en-GB" dirty="0">
                <a:solidFill>
                  <a:schemeClr val="bg1"/>
                </a:solidFill>
              </a:rPr>
              <a:t>There are some things in work and life that can’t be controlled, but there are two areas where you have choice and influence: </a:t>
            </a:r>
          </a:p>
          <a:p>
            <a:pPr>
              <a:buFont typeface="Arial" charset="0"/>
              <a:buChar char="•"/>
              <a:defRPr/>
            </a:pPr>
            <a:endParaRPr lang="en-GB" dirty="0">
              <a:solidFill>
                <a:schemeClr val="bg1"/>
              </a:solidFill>
            </a:endParaRPr>
          </a:p>
          <a:p>
            <a:pPr marL="514350" indent="-514350">
              <a:buFont typeface="+mj-lt"/>
              <a:buAutoNum type="arabicPeriod"/>
              <a:defRPr/>
            </a:pPr>
            <a:r>
              <a:rPr lang="en-GB" dirty="0">
                <a:solidFill>
                  <a:schemeClr val="bg1"/>
                </a:solidFill>
              </a:rPr>
              <a:t>Your personal attitude </a:t>
            </a:r>
          </a:p>
          <a:p>
            <a:pPr marL="514350" indent="-514350">
              <a:buFont typeface="+mj-lt"/>
              <a:buAutoNum type="arabicPeriod"/>
              <a:defRPr/>
            </a:pPr>
            <a:r>
              <a:rPr lang="en-GB" dirty="0">
                <a:solidFill>
                  <a:schemeClr val="bg1"/>
                </a:solidFill>
              </a:rPr>
              <a:t>And where you focus your time and energy. </a:t>
            </a:r>
          </a:p>
          <a:p>
            <a:pPr marL="514350" indent="-514350">
              <a:buFont typeface="Arial" charset="0"/>
              <a:buNone/>
              <a:defRPr/>
            </a:pPr>
            <a:endParaRPr lang="en-GB" dirty="0">
              <a:solidFill>
                <a:schemeClr val="bg1"/>
              </a:solidFill>
            </a:endParaRPr>
          </a:p>
          <a:p>
            <a:pPr>
              <a:buFont typeface="Arial" charset="0"/>
              <a:buChar char="•"/>
              <a:defRPr/>
            </a:pPr>
            <a:r>
              <a:rPr lang="en-GB" b="1" dirty="0">
                <a:solidFill>
                  <a:schemeClr val="accent6">
                    <a:lumMod val="75000"/>
                  </a:schemeClr>
                </a:solidFill>
              </a:rPr>
              <a:t>Resilient people only focus on those things that they can control. Do you? Or do you focus on things you can’t?</a:t>
            </a:r>
          </a:p>
          <a:p>
            <a:pPr>
              <a:buFont typeface="Arial" charset="0"/>
              <a:buChar char="•"/>
              <a:defRPr/>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6">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BE2959-112F-A54D-878F-C7855D272E0E}"/>
              </a:ext>
            </a:extLst>
          </p:cNvPr>
          <p:cNvSpPr/>
          <p:nvPr/>
        </p:nvSpPr>
        <p:spPr>
          <a:xfrm>
            <a:off x="1000125" y="357188"/>
            <a:ext cx="7000875" cy="928687"/>
          </a:xfrm>
          <a:prstGeom prst="rect">
            <a:avLst/>
          </a:prstGeom>
          <a:solidFill>
            <a:srgbClr val="FF0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4400" dirty="0"/>
              <a:t>MY ACTION PLAN</a:t>
            </a:r>
          </a:p>
        </p:txBody>
      </p:sp>
      <p:sp>
        <p:nvSpPr>
          <p:cNvPr id="6" name="Cloud Callout 5">
            <a:extLst>
              <a:ext uri="{FF2B5EF4-FFF2-40B4-BE49-F238E27FC236}">
                <a16:creationId xmlns:a16="http://schemas.microsoft.com/office/drawing/2014/main" id="{78DAC2CB-0615-5141-832B-47BB48F23AB7}"/>
              </a:ext>
            </a:extLst>
          </p:cNvPr>
          <p:cNvSpPr/>
          <p:nvPr/>
        </p:nvSpPr>
        <p:spPr>
          <a:xfrm>
            <a:off x="571500" y="1428750"/>
            <a:ext cx="7858125" cy="2357438"/>
          </a:xfrm>
          <a:prstGeom prst="cloudCallout">
            <a:avLst>
              <a:gd name="adj1" fmla="val 14770"/>
              <a:gd name="adj2" fmla="val 8676"/>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GB" sz="3200" b="1" dirty="0">
                <a:solidFill>
                  <a:schemeClr val="tx1"/>
                </a:solidFill>
              </a:rPr>
              <a:t>My Dreams</a:t>
            </a:r>
          </a:p>
          <a:p>
            <a:pPr algn="ctr" eaLnBrk="1" hangingPunct="1">
              <a:defRPr/>
            </a:pPr>
            <a:endParaRPr lang="en-GB" dirty="0"/>
          </a:p>
          <a:p>
            <a:pPr algn="ctr" eaLnBrk="1" hangingPunct="1">
              <a:defRPr/>
            </a:pPr>
            <a:endParaRPr lang="en-GB" dirty="0"/>
          </a:p>
          <a:p>
            <a:pPr algn="ctr" eaLnBrk="1" hangingPunct="1">
              <a:defRPr/>
            </a:pPr>
            <a:endParaRPr lang="en-GB" dirty="0"/>
          </a:p>
          <a:p>
            <a:pPr eaLnBrk="1" hangingPunct="1">
              <a:defRPr/>
            </a:pPr>
            <a:endParaRPr lang="en-GB" dirty="0"/>
          </a:p>
        </p:txBody>
      </p:sp>
      <p:sp>
        <p:nvSpPr>
          <p:cNvPr id="7" name="Up Arrow Callout 6">
            <a:extLst>
              <a:ext uri="{FF2B5EF4-FFF2-40B4-BE49-F238E27FC236}">
                <a16:creationId xmlns:a16="http://schemas.microsoft.com/office/drawing/2014/main" id="{76BAF027-4C09-A24B-9454-7E89E76FDFC4}"/>
              </a:ext>
            </a:extLst>
          </p:cNvPr>
          <p:cNvSpPr/>
          <p:nvPr/>
        </p:nvSpPr>
        <p:spPr>
          <a:xfrm>
            <a:off x="428625" y="3929063"/>
            <a:ext cx="8001000" cy="2643187"/>
          </a:xfrm>
          <a:prstGeom prst="upArrowCallout">
            <a:avLst/>
          </a:prstGeom>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GB" sz="3200" dirty="0"/>
              <a:t>What will I need to do to get there?</a:t>
            </a:r>
          </a:p>
          <a:p>
            <a:pPr eaLnBrk="1" hangingPunct="1">
              <a:defRPr/>
            </a:pPr>
            <a:endParaRPr lang="en-GB" dirty="0"/>
          </a:p>
          <a:p>
            <a:pPr eaLnBrk="1" hangingPunct="1">
              <a:defRPr/>
            </a:pPr>
            <a:endParaRPr lang="en-GB" dirty="0"/>
          </a:p>
          <a:p>
            <a:pPr eaLnBrk="1" hangingPunct="1">
              <a:defRPr/>
            </a:pPr>
            <a:endParaRPr lang="en-GB" dirty="0"/>
          </a:p>
          <a:p>
            <a:pPr eaLnBrk="1" hangingPunct="1">
              <a:defRPr/>
            </a:pP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C424B7CE-DB6E-9E42-8061-7B264795A40F}"/>
              </a:ext>
            </a:extLst>
          </p:cNvPr>
          <p:cNvSpPr>
            <a:spLocks noGrp="1"/>
          </p:cNvSpPr>
          <p:nvPr>
            <p:ph type="title"/>
          </p:nvPr>
        </p:nvSpPr>
        <p:spPr>
          <a:xfrm>
            <a:off x="500063" y="0"/>
            <a:ext cx="8229600" cy="1143000"/>
          </a:xfrm>
        </p:spPr>
        <p:txBody>
          <a:bodyPr/>
          <a:lstStyle/>
          <a:p>
            <a:r>
              <a:rPr lang="en-GB" altLang="en-US" b="1">
                <a:solidFill>
                  <a:schemeClr val="bg1"/>
                </a:solidFill>
              </a:rPr>
              <a:t>Step 6 - MINDSET</a:t>
            </a:r>
          </a:p>
        </p:txBody>
      </p:sp>
      <p:sp>
        <p:nvSpPr>
          <p:cNvPr id="12291" name="Content Placeholder 2">
            <a:extLst>
              <a:ext uri="{FF2B5EF4-FFF2-40B4-BE49-F238E27FC236}">
                <a16:creationId xmlns:a16="http://schemas.microsoft.com/office/drawing/2014/main" id="{7EAEF7AB-EED9-9C41-9AA9-9AD528DD2491}"/>
              </a:ext>
            </a:extLst>
          </p:cNvPr>
          <p:cNvSpPr>
            <a:spLocks noGrp="1"/>
          </p:cNvSpPr>
          <p:nvPr>
            <p:ph idx="1"/>
          </p:nvPr>
        </p:nvSpPr>
        <p:spPr>
          <a:xfrm>
            <a:off x="500063" y="1071563"/>
            <a:ext cx="8229600" cy="4525962"/>
          </a:xfrm>
          <a:solidFill>
            <a:schemeClr val="tx1">
              <a:alpha val="56078"/>
            </a:schemeClr>
          </a:solidFill>
        </p:spPr>
        <p:txBody>
          <a:bodyPr/>
          <a:lstStyle/>
          <a:p>
            <a:r>
              <a:rPr lang="en-GB" altLang="en-US">
                <a:solidFill>
                  <a:schemeClr val="bg1"/>
                </a:solidFill>
              </a:rPr>
              <a:t>Your mindset can be your greatest asset or your biggest critic. </a:t>
            </a:r>
          </a:p>
          <a:p>
            <a:r>
              <a:rPr lang="en-GB" altLang="en-US">
                <a:solidFill>
                  <a:schemeClr val="bg1"/>
                </a:solidFill>
              </a:rPr>
              <a:t>Positive mindset springs from positive thoughts and manifests itself in a ‘can do attitude’, regardless of what happens. </a:t>
            </a:r>
          </a:p>
          <a:p>
            <a:r>
              <a:rPr lang="en-GB" altLang="en-US" sz="2800">
                <a:solidFill>
                  <a:schemeClr val="bg1"/>
                </a:solidFill>
                <a:hlinkClick r:id="rId2"/>
              </a:rPr>
              <a:t>https://www.youtube.com/watch?v=31X58sZYhZA</a:t>
            </a:r>
            <a:endParaRPr lang="en-GB" altLang="en-US" sz="2800">
              <a:solidFill>
                <a:schemeClr val="bg1"/>
              </a:solidFill>
            </a:endParaRPr>
          </a:p>
          <a:p>
            <a:endParaRPr lang="en-GB" altLang="en-US">
              <a:solidFill>
                <a:schemeClr val="bg1"/>
              </a:solidFill>
            </a:endParaRPr>
          </a:p>
        </p:txBody>
      </p:sp>
      <p:pic>
        <p:nvPicPr>
          <p:cNvPr id="17412" name="Picture 4">
            <a:extLst>
              <a:ext uri="{FF2B5EF4-FFF2-40B4-BE49-F238E27FC236}">
                <a16:creationId xmlns:a16="http://schemas.microsoft.com/office/drawing/2014/main" id="{AD8DA07F-026C-2F46-99E7-1D780C1E79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5938" y="4286250"/>
            <a:ext cx="561022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A8D8D021-CDFE-3340-ACB7-FD07B47A3C54}"/>
              </a:ext>
            </a:extLst>
          </p:cNvPr>
          <p:cNvSpPr>
            <a:spLocks noGrp="1"/>
          </p:cNvSpPr>
          <p:nvPr>
            <p:ph idx="1"/>
          </p:nvPr>
        </p:nvSpPr>
        <p:spPr>
          <a:xfrm>
            <a:off x="428625" y="785813"/>
            <a:ext cx="8229600" cy="5697537"/>
          </a:xfrm>
          <a:solidFill>
            <a:schemeClr val="tx1">
              <a:alpha val="56078"/>
            </a:schemeClr>
          </a:solidFill>
        </p:spPr>
        <p:txBody>
          <a:bodyPr/>
          <a:lstStyle/>
          <a:p>
            <a:pPr>
              <a:buFont typeface="Arial" charset="0"/>
              <a:buChar char="•"/>
              <a:defRPr/>
            </a:pPr>
            <a:r>
              <a:rPr lang="en-GB" dirty="0">
                <a:solidFill>
                  <a:schemeClr val="bg1"/>
                </a:solidFill>
              </a:rPr>
              <a:t>According to </a:t>
            </a:r>
            <a:r>
              <a:rPr lang="en-GB">
                <a:solidFill>
                  <a:schemeClr val="bg1"/>
                </a:solidFill>
              </a:rPr>
              <a:t>some psychologists</a:t>
            </a:r>
            <a:r>
              <a:rPr lang="en-GB" dirty="0">
                <a:solidFill>
                  <a:schemeClr val="bg1"/>
                </a:solidFill>
              </a:rPr>
              <a:t>, we need to have internal dialogue (self-talk) in a ratio of at least 3:1 positive to negative in order to build self-belief and create resilience. </a:t>
            </a:r>
          </a:p>
          <a:p>
            <a:pPr>
              <a:buFont typeface="Arial" charset="0"/>
              <a:buNone/>
              <a:defRPr/>
            </a:pPr>
            <a:endParaRPr lang="en-GB" dirty="0">
              <a:solidFill>
                <a:schemeClr val="bg1"/>
              </a:solidFill>
            </a:endParaRPr>
          </a:p>
          <a:p>
            <a:pPr>
              <a:buFont typeface="Arial" charset="0"/>
              <a:buChar char="•"/>
              <a:defRPr/>
            </a:pPr>
            <a:r>
              <a:rPr lang="en-GB" dirty="0">
                <a:solidFill>
                  <a:schemeClr val="bg1"/>
                </a:solidFill>
              </a:rPr>
              <a:t>The best way to do this is to be mindful of your thoughts, let negative ones go and focus on the positive. </a:t>
            </a:r>
          </a:p>
          <a:p>
            <a:pPr>
              <a:buFont typeface="Arial" charset="0"/>
              <a:buNone/>
              <a:defRPr/>
            </a:pPr>
            <a:endParaRPr lang="en-GB" dirty="0">
              <a:solidFill>
                <a:schemeClr val="bg1"/>
              </a:solidFill>
            </a:endParaRPr>
          </a:p>
          <a:p>
            <a:pPr>
              <a:buFont typeface="Arial" charset="0"/>
              <a:buChar char="•"/>
              <a:defRPr/>
            </a:pPr>
            <a:r>
              <a:rPr lang="en-GB" b="1" dirty="0">
                <a:solidFill>
                  <a:schemeClr val="accent6">
                    <a:lumMod val="75000"/>
                  </a:schemeClr>
                </a:solidFill>
              </a:rPr>
              <a:t>How positive is your self-talk?</a:t>
            </a:r>
          </a:p>
          <a:p>
            <a:pPr>
              <a:buFont typeface="Arial" charset="0"/>
              <a:buChar char="•"/>
              <a:defRPr/>
            </a:pPr>
            <a:endParaRPr lang="en-GB"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a:extLst>
              <a:ext uri="{FF2B5EF4-FFF2-40B4-BE49-F238E27FC236}">
                <a16:creationId xmlns:a16="http://schemas.microsoft.com/office/drawing/2014/main" id="{DB97A83D-19E2-B54F-BE76-321D8DB7A724}"/>
              </a:ext>
            </a:extLst>
          </p:cNvPr>
          <p:cNvSpPr/>
          <p:nvPr/>
        </p:nvSpPr>
        <p:spPr>
          <a:xfrm>
            <a:off x="642938" y="714375"/>
            <a:ext cx="8072437" cy="4929188"/>
          </a:xfrm>
          <a:prstGeom prst="wedgeEllipse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6000" dirty="0"/>
              <a:t>Have you let “YET” into your thinking?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199223FC-7156-A547-949E-923CC703FF59}"/>
              </a:ext>
            </a:extLst>
          </p:cNvPr>
          <p:cNvSpPr>
            <a:spLocks noGrp="1"/>
          </p:cNvSpPr>
          <p:nvPr>
            <p:ph type="title"/>
          </p:nvPr>
        </p:nvSpPr>
        <p:spPr/>
        <p:txBody>
          <a:bodyPr/>
          <a:lstStyle/>
          <a:p>
            <a:r>
              <a:rPr lang="en-GB" altLang="en-US" b="1">
                <a:solidFill>
                  <a:schemeClr val="bg1"/>
                </a:solidFill>
              </a:rPr>
              <a:t>Step 7 – PHYSICAL ACTION</a:t>
            </a:r>
          </a:p>
        </p:txBody>
      </p:sp>
      <p:sp>
        <p:nvSpPr>
          <p:cNvPr id="14339" name="Content Placeholder 2">
            <a:extLst>
              <a:ext uri="{FF2B5EF4-FFF2-40B4-BE49-F238E27FC236}">
                <a16:creationId xmlns:a16="http://schemas.microsoft.com/office/drawing/2014/main" id="{15BC36E8-AC04-9744-8D49-98D547BA3D8D}"/>
              </a:ext>
            </a:extLst>
          </p:cNvPr>
          <p:cNvSpPr>
            <a:spLocks noGrp="1"/>
          </p:cNvSpPr>
          <p:nvPr>
            <p:ph idx="1"/>
          </p:nvPr>
        </p:nvSpPr>
        <p:spPr>
          <a:xfrm>
            <a:off x="457200" y="1600200"/>
            <a:ext cx="8229600" cy="4757738"/>
          </a:xfrm>
          <a:solidFill>
            <a:schemeClr val="tx1">
              <a:alpha val="54117"/>
            </a:schemeClr>
          </a:solidFill>
        </p:spPr>
        <p:txBody>
          <a:bodyPr/>
          <a:lstStyle/>
          <a:p>
            <a:pPr>
              <a:buFont typeface="Arial" charset="0"/>
              <a:buChar char="•"/>
              <a:defRPr/>
            </a:pPr>
            <a:r>
              <a:rPr lang="en-GB" dirty="0">
                <a:solidFill>
                  <a:schemeClr val="bg1"/>
                </a:solidFill>
              </a:rPr>
              <a:t>Physical action has two dimensions: </a:t>
            </a:r>
          </a:p>
          <a:p>
            <a:pPr marL="514350" indent="-514350">
              <a:buFont typeface="+mj-lt"/>
              <a:buAutoNum type="arabicPeriod"/>
              <a:defRPr/>
            </a:pPr>
            <a:r>
              <a:rPr lang="en-GB" dirty="0">
                <a:solidFill>
                  <a:schemeClr val="bg1"/>
                </a:solidFill>
              </a:rPr>
              <a:t>Building physical capability</a:t>
            </a:r>
          </a:p>
          <a:p>
            <a:pPr marL="514350" indent="-514350">
              <a:buFont typeface="+mj-lt"/>
              <a:buAutoNum type="arabicPeriod"/>
              <a:defRPr/>
            </a:pPr>
            <a:r>
              <a:rPr lang="en-GB" dirty="0">
                <a:solidFill>
                  <a:schemeClr val="bg1"/>
                </a:solidFill>
              </a:rPr>
              <a:t>Taking action physically to make things happen. </a:t>
            </a:r>
          </a:p>
          <a:p>
            <a:pPr>
              <a:buFont typeface="Arial" charset="0"/>
              <a:buChar char="•"/>
              <a:defRPr/>
            </a:pPr>
            <a:r>
              <a:rPr lang="en-GB" dirty="0">
                <a:solidFill>
                  <a:schemeClr val="bg1"/>
                </a:solidFill>
              </a:rPr>
              <a:t>The physical body plays a fundamental role in building resilience and character. Well-nourished, rested and properly exercised bodies give you the energy to overcome everyday challenges.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a:extLst>
              <a:ext uri="{FF2B5EF4-FFF2-40B4-BE49-F238E27FC236}">
                <a16:creationId xmlns:a16="http://schemas.microsoft.com/office/drawing/2014/main" id="{87C18079-572E-EA43-8DEE-0A9F1F658269}"/>
              </a:ext>
            </a:extLst>
          </p:cNvPr>
          <p:cNvSpPr>
            <a:spLocks noGrp="1"/>
          </p:cNvSpPr>
          <p:nvPr>
            <p:ph idx="1"/>
          </p:nvPr>
        </p:nvSpPr>
        <p:spPr>
          <a:xfrm>
            <a:off x="457200" y="642938"/>
            <a:ext cx="8229600" cy="5857875"/>
          </a:xfrm>
          <a:solidFill>
            <a:schemeClr val="tx1">
              <a:alpha val="54117"/>
            </a:schemeClr>
          </a:solidFill>
        </p:spPr>
        <p:txBody>
          <a:bodyPr/>
          <a:lstStyle/>
          <a:p>
            <a:r>
              <a:rPr lang="en-GB" altLang="en-US">
                <a:solidFill>
                  <a:schemeClr val="bg1"/>
                </a:solidFill>
              </a:rPr>
              <a:t>This step also includes embracing the theory by making positive choices and committing your time and energy to action. </a:t>
            </a:r>
          </a:p>
          <a:p>
            <a:r>
              <a:rPr lang="en-GB" altLang="en-US">
                <a:solidFill>
                  <a:schemeClr val="bg1"/>
                </a:solidFill>
              </a:rPr>
              <a:t>Taking the first steps towards achieving your goals will help you to fulfil your dreams. </a:t>
            </a:r>
          </a:p>
          <a:p>
            <a:r>
              <a:rPr lang="en-GB" altLang="en-US">
                <a:solidFill>
                  <a:schemeClr val="bg1"/>
                </a:solidFill>
              </a:rPr>
              <a:t>We see too many people procrastinating/ruminating or people taking action that isn’t helping them to achieve.</a:t>
            </a:r>
          </a:p>
          <a:p>
            <a:r>
              <a:rPr lang="en-GB" altLang="en-US">
                <a:solidFill>
                  <a:schemeClr val="bg1"/>
                </a:solidFill>
              </a:rPr>
              <a:t>So, let’s see resilience in action...</a:t>
            </a:r>
          </a:p>
          <a:p>
            <a:pPr>
              <a:buFont typeface="Arial" panose="020B0604020202020204" pitchFamily="34" charset="0"/>
              <a:buNone/>
            </a:pPr>
            <a:endParaRPr lang="en-GB" altLang="en-US">
              <a:solidFill>
                <a:schemeClr val="bg1"/>
              </a:solidFill>
            </a:endParaRPr>
          </a:p>
          <a:p>
            <a:endParaRPr lang="en-GB" altLang="en-US">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44D4B35D-3DBC-F44F-900D-CDD143767DBB}"/>
              </a:ext>
            </a:extLst>
          </p:cNvPr>
          <p:cNvSpPr>
            <a:spLocks noGrp="1"/>
          </p:cNvSpPr>
          <p:nvPr>
            <p:ph type="ctrTitle"/>
          </p:nvPr>
        </p:nvSpPr>
        <p:spPr>
          <a:xfrm>
            <a:off x="0" y="142875"/>
            <a:ext cx="5529263" cy="1470025"/>
          </a:xfrm>
        </p:spPr>
        <p:txBody>
          <a:bodyPr/>
          <a:lstStyle/>
          <a:p>
            <a:r>
              <a:rPr lang="en-GB" altLang="en-US" b="1">
                <a:solidFill>
                  <a:schemeClr val="bg1"/>
                </a:solidFill>
              </a:rPr>
              <a:t>What does it mean to be resilient?</a:t>
            </a:r>
          </a:p>
        </p:txBody>
      </p:sp>
      <p:sp>
        <p:nvSpPr>
          <p:cNvPr id="3" name="Subtitle 2">
            <a:extLst>
              <a:ext uri="{FF2B5EF4-FFF2-40B4-BE49-F238E27FC236}">
                <a16:creationId xmlns:a16="http://schemas.microsoft.com/office/drawing/2014/main" id="{09364BA0-F6D6-4140-998F-6D44A1800495}"/>
              </a:ext>
            </a:extLst>
          </p:cNvPr>
          <p:cNvSpPr>
            <a:spLocks noGrp="1"/>
          </p:cNvSpPr>
          <p:nvPr>
            <p:ph type="subTitle" idx="1"/>
          </p:nvPr>
        </p:nvSpPr>
        <p:spPr>
          <a:xfrm>
            <a:off x="642938" y="4143375"/>
            <a:ext cx="8001000" cy="2714625"/>
          </a:xfrm>
        </p:spPr>
        <p:txBody>
          <a:bodyPr/>
          <a:lstStyle/>
          <a:p>
            <a:r>
              <a:rPr lang="en-GB" altLang="en-US" b="1">
                <a:solidFill>
                  <a:schemeClr val="bg1"/>
                </a:solidFill>
              </a:rPr>
              <a:t>- The dictionary says “Resilience</a:t>
            </a:r>
            <a:r>
              <a:rPr lang="en-GB" altLang="en-US">
                <a:solidFill>
                  <a:schemeClr val="bg1"/>
                </a:solidFill>
              </a:rPr>
              <a:t> is that  quality that allows some people to be knocked down by life and come back stronger than ever rather than letting failure overcome them and drain their resolve</a:t>
            </a:r>
            <a:r>
              <a:rPr lang="en-GB" altLang="en-US" b="1">
                <a:solidFill>
                  <a:schemeClr val="bg1"/>
                </a:solidFill>
              </a:rPr>
              <a:t>”</a:t>
            </a:r>
          </a:p>
        </p:txBody>
      </p:sp>
      <p:sp>
        <p:nvSpPr>
          <p:cNvPr id="5" name="Content Placeholder 2">
            <a:extLst>
              <a:ext uri="{FF2B5EF4-FFF2-40B4-BE49-F238E27FC236}">
                <a16:creationId xmlns:a16="http://schemas.microsoft.com/office/drawing/2014/main" id="{11FA8A9A-D438-1A4D-9285-CDC8A4997954}"/>
              </a:ext>
            </a:extLst>
          </p:cNvPr>
          <p:cNvSpPr txBox="1">
            <a:spLocks/>
          </p:cNvSpPr>
          <p:nvPr/>
        </p:nvSpPr>
        <p:spPr bwMode="auto">
          <a:xfrm>
            <a:off x="6000750" y="428625"/>
            <a:ext cx="3143250" cy="1714500"/>
          </a:xfrm>
          <a:prstGeom prst="rect">
            <a:avLst/>
          </a:prstGeom>
          <a:solidFill>
            <a:srgbClr val="404040">
              <a:alpha val="50195"/>
            </a:srgbClr>
          </a:solidFill>
          <a:ln w="38100">
            <a:solidFill>
              <a:schemeClr val="tx1"/>
            </a:solidFill>
            <a:miter lim="800000"/>
            <a:headEnd/>
            <a:tailEnd/>
          </a:ln>
        </p:spPr>
        <p:txBody>
          <a:bodyPr/>
          <a:lstStyle/>
          <a:p>
            <a:pPr algn="ctr">
              <a:spcBef>
                <a:spcPct val="20000"/>
              </a:spcBef>
              <a:buFont typeface="Arial" charset="0"/>
              <a:buNone/>
              <a:defRPr/>
            </a:pPr>
            <a:r>
              <a:rPr lang="en-GB" sz="3200" b="1" u="sng" dirty="0">
                <a:solidFill>
                  <a:srgbClr val="FFFF00"/>
                </a:solidFill>
                <a:latin typeface="+mn-lt"/>
                <a:cs typeface="+mn-cs"/>
              </a:rPr>
              <a:t>All</a:t>
            </a:r>
            <a:r>
              <a:rPr lang="en-GB" sz="3200" b="1" dirty="0">
                <a:solidFill>
                  <a:srgbClr val="FFFF00"/>
                </a:solidFill>
                <a:latin typeface="+mn-lt"/>
                <a:cs typeface="+mn-cs"/>
              </a:rPr>
              <a:t>: will be able to define “Resilience”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5DD93BA1-5DF3-EF42-97C5-ADF93E76395E}"/>
              </a:ext>
            </a:extLst>
          </p:cNvPr>
          <p:cNvSpPr>
            <a:spLocks noGrp="1"/>
          </p:cNvSpPr>
          <p:nvPr>
            <p:ph type="title"/>
          </p:nvPr>
        </p:nvSpPr>
        <p:spPr/>
        <p:txBody>
          <a:bodyPr/>
          <a:lstStyle/>
          <a:p>
            <a:r>
              <a:rPr lang="en-GB" altLang="en-US" b="1">
                <a:solidFill>
                  <a:schemeClr val="bg1"/>
                </a:solidFill>
              </a:rPr>
              <a:t>Resilience in Action</a:t>
            </a:r>
          </a:p>
        </p:txBody>
      </p:sp>
      <p:sp>
        <p:nvSpPr>
          <p:cNvPr id="22531" name="Content Placeholder 2">
            <a:extLst>
              <a:ext uri="{FF2B5EF4-FFF2-40B4-BE49-F238E27FC236}">
                <a16:creationId xmlns:a16="http://schemas.microsoft.com/office/drawing/2014/main" id="{68BF46B4-C386-CF44-927C-44D546B724B6}"/>
              </a:ext>
            </a:extLst>
          </p:cNvPr>
          <p:cNvSpPr>
            <a:spLocks noGrp="1"/>
          </p:cNvSpPr>
          <p:nvPr>
            <p:ph idx="1"/>
          </p:nvPr>
        </p:nvSpPr>
        <p:spPr>
          <a:xfrm>
            <a:off x="457200" y="1600200"/>
            <a:ext cx="8229600" cy="4829175"/>
          </a:xfrm>
          <a:solidFill>
            <a:schemeClr val="tx1">
              <a:alpha val="58038"/>
            </a:schemeClr>
          </a:solidFill>
        </p:spPr>
        <p:txBody>
          <a:bodyPr/>
          <a:lstStyle/>
          <a:p>
            <a:r>
              <a:rPr lang="en-GB" altLang="en-US" b="1">
                <a:solidFill>
                  <a:srgbClr val="FF0000"/>
                </a:solidFill>
              </a:rPr>
              <a:t>In a minute, you will be given a resilience scenario and you should talk through the options with your partner and then pass the scenario on to the next pair when ready</a:t>
            </a:r>
          </a:p>
          <a:p>
            <a:pPr>
              <a:buFont typeface="Arial" panose="020B0604020202020204" pitchFamily="34" charset="0"/>
              <a:buNone/>
            </a:pPr>
            <a:endParaRPr lang="en-GB" altLang="en-US">
              <a:solidFill>
                <a:schemeClr val="bg1"/>
              </a:solidFill>
            </a:endParaRPr>
          </a:p>
          <a:p>
            <a:r>
              <a:rPr lang="en-GB" altLang="en-US">
                <a:solidFill>
                  <a:schemeClr val="bg1"/>
                </a:solidFill>
              </a:rPr>
              <a:t>Only a few have a "right answer". This is because they encourage an active learning process, stimulate reflection, creativity, abstract thinking and trial and error.</a:t>
            </a:r>
          </a:p>
          <a:p>
            <a:pPr>
              <a:buFont typeface="Arial" panose="020B0604020202020204" pitchFamily="34" charset="0"/>
              <a:buNone/>
            </a:pPr>
            <a:br>
              <a:rPr lang="en-GB" altLang="en-US"/>
            </a:br>
            <a:endParaRPr lang="en-GB"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F83B59-643D-264D-A9C3-466E5817CCCA}"/>
              </a:ext>
            </a:extLst>
          </p:cNvPr>
          <p:cNvSpPr>
            <a:spLocks noGrp="1"/>
          </p:cNvSpPr>
          <p:nvPr>
            <p:ph idx="1"/>
          </p:nvPr>
        </p:nvSpPr>
        <p:spPr>
          <a:xfrm>
            <a:off x="357188" y="428625"/>
            <a:ext cx="8501062" cy="6143625"/>
          </a:xfrm>
          <a:solidFill>
            <a:schemeClr val="tx1">
              <a:alpha val="76077"/>
            </a:schemeClr>
          </a:solidFill>
        </p:spPr>
        <p:txBody>
          <a:bodyPr/>
          <a:lstStyle/>
          <a:p>
            <a:r>
              <a:rPr lang="en-GB" altLang="en-US" sz="2800" b="1">
                <a:solidFill>
                  <a:srgbClr val="FF0000"/>
                </a:solidFill>
              </a:rPr>
              <a:t>Did you: Not necessarily do the first thing that came into your head?</a:t>
            </a:r>
          </a:p>
          <a:p>
            <a:r>
              <a:rPr lang="en-GB" altLang="en-US" sz="2800" b="1">
                <a:solidFill>
                  <a:srgbClr val="FF0000"/>
                </a:solidFill>
              </a:rPr>
              <a:t>Get a good perspective on the situation – seeing it for what it was, neither exaggerating nor minimising its impact?</a:t>
            </a:r>
          </a:p>
          <a:p>
            <a:r>
              <a:rPr lang="en-GB" altLang="en-US" sz="2800" b="1">
                <a:solidFill>
                  <a:srgbClr val="FF0000"/>
                </a:solidFill>
              </a:rPr>
              <a:t>Ask those most affected, such as a first aid casualty, for their ideas and preferences? It sounds obvious, but it's often neglected.</a:t>
            </a:r>
          </a:p>
          <a:p>
            <a:r>
              <a:rPr lang="en-GB" altLang="en-US" sz="2800" b="1">
                <a:solidFill>
                  <a:srgbClr val="FF0000"/>
                </a:solidFill>
              </a:rPr>
              <a:t>Call on past experience, your own or other people's, of similar situations and use that as a guide or help?</a:t>
            </a:r>
          </a:p>
          <a:p>
            <a:r>
              <a:rPr lang="en-GB" altLang="en-US" sz="2800" b="1">
                <a:solidFill>
                  <a:srgbClr val="FF0000"/>
                </a:solidFill>
              </a:rPr>
              <a:t>Reassure others around you who may be dispirited or doom-laden while calming those who are over-reacting?</a:t>
            </a:r>
          </a:p>
          <a:p>
            <a:endParaRPr lang="en-GB" altLang="en-US" sz="2800"/>
          </a:p>
          <a:p>
            <a:endParaRPr lang="en-GB"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F1D069FB-A204-924D-8D80-5AA98C2A3145}"/>
              </a:ext>
            </a:extLst>
          </p:cNvPr>
          <p:cNvSpPr>
            <a:spLocks noGrp="1"/>
          </p:cNvSpPr>
          <p:nvPr>
            <p:ph type="title"/>
          </p:nvPr>
        </p:nvSpPr>
        <p:spPr/>
        <p:txBody>
          <a:bodyPr/>
          <a:lstStyle/>
          <a:p>
            <a:r>
              <a:rPr lang="en-GB" altLang="en-US" b="1">
                <a:solidFill>
                  <a:schemeClr val="bg1"/>
                </a:solidFill>
              </a:rPr>
              <a:t>And finally</a:t>
            </a:r>
          </a:p>
        </p:txBody>
      </p:sp>
      <p:sp>
        <p:nvSpPr>
          <p:cNvPr id="24579" name="Content Placeholder 2">
            <a:extLst>
              <a:ext uri="{FF2B5EF4-FFF2-40B4-BE49-F238E27FC236}">
                <a16:creationId xmlns:a16="http://schemas.microsoft.com/office/drawing/2014/main" id="{0808D4BB-2A88-B545-8817-D1670922B124}"/>
              </a:ext>
            </a:extLst>
          </p:cNvPr>
          <p:cNvSpPr>
            <a:spLocks noGrp="1"/>
          </p:cNvSpPr>
          <p:nvPr>
            <p:ph idx="1"/>
          </p:nvPr>
        </p:nvSpPr>
        <p:spPr>
          <a:solidFill>
            <a:schemeClr val="tx1">
              <a:alpha val="54901"/>
            </a:schemeClr>
          </a:solidFill>
        </p:spPr>
        <p:txBody>
          <a:bodyPr/>
          <a:lstStyle/>
          <a:p>
            <a:r>
              <a:rPr lang="en-GB" altLang="en-US" b="1">
                <a:solidFill>
                  <a:srgbClr val="FF0000"/>
                </a:solidFill>
              </a:rPr>
              <a:t>Add to your passport - what actions are you  going to take this school year to make your dreams come closer to reality</a:t>
            </a:r>
          </a:p>
        </p:txBody>
      </p:sp>
      <p:pic>
        <p:nvPicPr>
          <p:cNvPr id="24580" name="Picture 2" descr="Image result for passport success">
            <a:extLst>
              <a:ext uri="{FF2B5EF4-FFF2-40B4-BE49-F238E27FC236}">
                <a16:creationId xmlns:a16="http://schemas.microsoft.com/office/drawing/2014/main" id="{4057592F-0BA0-2740-8969-601092E711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4625" y="3181350"/>
            <a:ext cx="6072188" cy="367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38EA55D7-F79B-8E4B-BB90-569B4F76EDD6}"/>
              </a:ext>
            </a:extLst>
          </p:cNvPr>
          <p:cNvSpPr>
            <a:spLocks noGrp="1"/>
          </p:cNvSpPr>
          <p:nvPr>
            <p:ph type="title"/>
          </p:nvPr>
        </p:nvSpPr>
        <p:spPr>
          <a:xfrm>
            <a:off x="457200" y="274638"/>
            <a:ext cx="4043363" cy="1143000"/>
          </a:xfrm>
        </p:spPr>
        <p:txBody>
          <a:bodyPr/>
          <a:lstStyle/>
          <a:p>
            <a:r>
              <a:rPr lang="en-GB" altLang="en-US" sz="6600" b="1">
                <a:solidFill>
                  <a:schemeClr val="bg1"/>
                </a:solidFill>
              </a:rPr>
              <a:t>Plenary</a:t>
            </a:r>
          </a:p>
        </p:txBody>
      </p:sp>
      <p:sp>
        <p:nvSpPr>
          <p:cNvPr id="3075" name="Content Placeholder 2">
            <a:extLst>
              <a:ext uri="{FF2B5EF4-FFF2-40B4-BE49-F238E27FC236}">
                <a16:creationId xmlns:a16="http://schemas.microsoft.com/office/drawing/2014/main" id="{3743B563-E506-4A4A-BD1A-FD47EAF6D225}"/>
              </a:ext>
            </a:extLst>
          </p:cNvPr>
          <p:cNvSpPr>
            <a:spLocks noGrp="1"/>
          </p:cNvSpPr>
          <p:nvPr>
            <p:ph idx="1"/>
          </p:nvPr>
        </p:nvSpPr>
        <p:spPr>
          <a:xfrm>
            <a:off x="457200" y="2714625"/>
            <a:ext cx="8229600" cy="3857625"/>
          </a:xfrm>
          <a:solidFill>
            <a:schemeClr val="tx1">
              <a:alpha val="66000"/>
            </a:schemeClr>
          </a:solidFill>
        </p:spPr>
        <p:txBody>
          <a:bodyPr/>
          <a:lstStyle/>
          <a:p>
            <a:pPr>
              <a:buFont typeface="Arial" charset="0"/>
              <a:buChar char="•"/>
              <a:defRPr/>
            </a:pPr>
            <a:r>
              <a:rPr lang="en-GB" b="1" u="sng" dirty="0">
                <a:solidFill>
                  <a:srgbClr val="00B050"/>
                </a:solidFill>
              </a:rPr>
              <a:t>All</a:t>
            </a:r>
            <a:r>
              <a:rPr lang="en-GB" b="1" dirty="0">
                <a:solidFill>
                  <a:srgbClr val="00B050"/>
                </a:solidFill>
              </a:rPr>
              <a:t>: will be able to define resilience and understand some of the steps needed to gain resilience</a:t>
            </a:r>
          </a:p>
          <a:p>
            <a:pPr>
              <a:buFont typeface="Arial" charset="0"/>
              <a:buChar char="•"/>
              <a:defRPr/>
            </a:pPr>
            <a:r>
              <a:rPr lang="en-GB" b="1" u="sng" dirty="0">
                <a:solidFill>
                  <a:schemeClr val="accent6">
                    <a:lumMod val="75000"/>
                  </a:schemeClr>
                </a:solidFill>
              </a:rPr>
              <a:t>Some</a:t>
            </a:r>
            <a:r>
              <a:rPr lang="en-GB" b="1" dirty="0">
                <a:solidFill>
                  <a:schemeClr val="accent6">
                    <a:lumMod val="75000"/>
                  </a:schemeClr>
                </a:solidFill>
              </a:rPr>
              <a:t>: will be able to consider how to use the 7 steps in their life and identify goals</a:t>
            </a:r>
          </a:p>
          <a:p>
            <a:pPr>
              <a:buFont typeface="Arial" charset="0"/>
              <a:buChar char="•"/>
              <a:defRPr/>
            </a:pPr>
            <a:r>
              <a:rPr lang="en-GB" b="1" u="sng" dirty="0">
                <a:solidFill>
                  <a:srgbClr val="FF0000"/>
                </a:solidFill>
              </a:rPr>
              <a:t>A few</a:t>
            </a:r>
            <a:r>
              <a:rPr lang="en-GB" b="1" dirty="0">
                <a:solidFill>
                  <a:srgbClr val="FF0000"/>
                </a:solidFill>
              </a:rPr>
              <a:t>: will be able to put together an action plan to reach goals</a:t>
            </a:r>
          </a:p>
        </p:txBody>
      </p:sp>
      <p:sp>
        <p:nvSpPr>
          <p:cNvPr id="4" name="Down Arrow Callout 3">
            <a:extLst>
              <a:ext uri="{FF2B5EF4-FFF2-40B4-BE49-F238E27FC236}">
                <a16:creationId xmlns:a16="http://schemas.microsoft.com/office/drawing/2014/main" id="{F664F104-D018-EB45-B89F-3076E44AD6AE}"/>
              </a:ext>
            </a:extLst>
          </p:cNvPr>
          <p:cNvSpPr/>
          <p:nvPr/>
        </p:nvSpPr>
        <p:spPr>
          <a:xfrm>
            <a:off x="5429250" y="285750"/>
            <a:ext cx="3214688" cy="2214563"/>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800" dirty="0">
                <a:solidFill>
                  <a:schemeClr val="tx1"/>
                </a:solidFill>
              </a:rPr>
              <a:t>Which colour did you reach?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90D7BF3A-9C97-9646-8B49-6B001EDC44B6}"/>
              </a:ext>
            </a:extLst>
          </p:cNvPr>
          <p:cNvSpPr>
            <a:spLocks noGrp="1"/>
          </p:cNvSpPr>
          <p:nvPr>
            <p:ph type="title"/>
          </p:nvPr>
        </p:nvSpPr>
        <p:spPr/>
        <p:txBody>
          <a:bodyPr/>
          <a:lstStyle/>
          <a:p>
            <a:r>
              <a:rPr lang="en-GB" altLang="en-US" b="1">
                <a:solidFill>
                  <a:schemeClr val="bg1"/>
                </a:solidFill>
              </a:rPr>
              <a:t>Step 1 - PLACE</a:t>
            </a:r>
          </a:p>
        </p:txBody>
      </p:sp>
      <p:sp>
        <p:nvSpPr>
          <p:cNvPr id="4099" name="Content Placeholder 2">
            <a:extLst>
              <a:ext uri="{FF2B5EF4-FFF2-40B4-BE49-F238E27FC236}">
                <a16:creationId xmlns:a16="http://schemas.microsoft.com/office/drawing/2014/main" id="{7B4CF01B-1B07-6A42-B00F-A2353B187F2F}"/>
              </a:ext>
            </a:extLst>
          </p:cNvPr>
          <p:cNvSpPr>
            <a:spLocks noGrp="1"/>
          </p:cNvSpPr>
          <p:nvPr>
            <p:ph idx="1"/>
          </p:nvPr>
        </p:nvSpPr>
        <p:spPr>
          <a:xfrm>
            <a:off x="457200" y="1428750"/>
            <a:ext cx="8229600" cy="5214938"/>
          </a:xfrm>
          <a:solidFill>
            <a:schemeClr val="tx1">
              <a:alpha val="58038"/>
            </a:schemeClr>
          </a:solidFill>
        </p:spPr>
        <p:txBody>
          <a:bodyPr/>
          <a:lstStyle/>
          <a:p>
            <a:pPr>
              <a:buFont typeface="Arial" charset="0"/>
              <a:buChar char="•"/>
              <a:defRPr/>
            </a:pPr>
            <a:r>
              <a:rPr lang="en-GB" dirty="0">
                <a:solidFill>
                  <a:schemeClr val="bg1"/>
                </a:solidFill>
              </a:rPr>
              <a:t>People often put themselves in a place of comfort and security – this could be with school work or in social time, sticking to the same routine and activities. </a:t>
            </a:r>
          </a:p>
          <a:p>
            <a:pPr>
              <a:buFont typeface="Arial" charset="0"/>
              <a:buChar char="•"/>
              <a:defRPr/>
            </a:pPr>
            <a:r>
              <a:rPr lang="en-GB" dirty="0">
                <a:solidFill>
                  <a:schemeClr val="bg1"/>
                </a:solidFill>
              </a:rPr>
              <a:t>Yet to develop confidence and resilience, you </a:t>
            </a:r>
            <a:r>
              <a:rPr lang="en-GB" u="sng" dirty="0">
                <a:solidFill>
                  <a:schemeClr val="bg1"/>
                </a:solidFill>
              </a:rPr>
              <a:t>have to take risks and step outside of your comfort zone</a:t>
            </a:r>
            <a:r>
              <a:rPr lang="en-GB" dirty="0">
                <a:solidFill>
                  <a:schemeClr val="bg1"/>
                </a:solidFill>
              </a:rPr>
              <a:t>. </a:t>
            </a:r>
          </a:p>
          <a:p>
            <a:pPr>
              <a:buFont typeface="Arial" charset="0"/>
              <a:buChar char="•"/>
              <a:defRPr/>
            </a:pPr>
            <a:r>
              <a:rPr lang="en-GB" b="1" dirty="0">
                <a:solidFill>
                  <a:schemeClr val="accent6">
                    <a:lumMod val="75000"/>
                  </a:schemeClr>
                </a:solidFill>
              </a:rPr>
              <a:t>What could I ask you to do now in front of everyone that would make you feel slightly uncomfortable?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a:extLst>
              <a:ext uri="{FF2B5EF4-FFF2-40B4-BE49-F238E27FC236}">
                <a16:creationId xmlns:a16="http://schemas.microsoft.com/office/drawing/2014/main" id="{64C5E1CB-BE3C-814E-B288-30C7C1F827EB}"/>
              </a:ext>
            </a:extLst>
          </p:cNvPr>
          <p:cNvSpPr>
            <a:spLocks noGrp="1"/>
          </p:cNvSpPr>
          <p:nvPr>
            <p:ph idx="1"/>
          </p:nvPr>
        </p:nvSpPr>
        <p:spPr>
          <a:xfrm>
            <a:off x="457200" y="714375"/>
            <a:ext cx="8229600" cy="5643563"/>
          </a:xfrm>
          <a:solidFill>
            <a:schemeClr val="tx1">
              <a:alpha val="58038"/>
            </a:schemeClr>
          </a:solidFill>
        </p:spPr>
        <p:txBody>
          <a:bodyPr/>
          <a:lstStyle/>
          <a:p>
            <a:r>
              <a:rPr lang="en-GB" altLang="en-US">
                <a:solidFill>
                  <a:schemeClr val="bg1"/>
                </a:solidFill>
              </a:rPr>
              <a:t>In society we tend to operate on a win/lose methodology. That is you try something and either succeed (win) or fail. </a:t>
            </a:r>
          </a:p>
          <a:p>
            <a:r>
              <a:rPr lang="en-GB" altLang="en-US">
                <a:solidFill>
                  <a:schemeClr val="bg1"/>
                </a:solidFill>
              </a:rPr>
              <a:t>Yet resilient people know that when you try something new you can only ever win. Whatever the outcome, you learn from the experience and are able to use this next time or for other new experiences (called win/learn).</a:t>
            </a:r>
          </a:p>
          <a:p>
            <a:r>
              <a:rPr lang="en-GB" altLang="en-US" b="1">
                <a:solidFill>
                  <a:srgbClr val="FF0000"/>
                </a:solidFill>
              </a:rPr>
              <a:t>Add to your passport - three things that you will push yourself to try from the next list</a:t>
            </a:r>
          </a:p>
          <a:p>
            <a:endParaRPr lang="en-GB" altLang="en-US">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1BCFC950-0674-6247-BF65-1633472DF6F9}"/>
              </a:ext>
            </a:extLst>
          </p:cNvPr>
          <p:cNvSpPr/>
          <p:nvPr/>
        </p:nvSpPr>
        <p:spPr>
          <a:xfrm>
            <a:off x="3286125" y="285750"/>
            <a:ext cx="2571750" cy="2428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800" b="1" dirty="0">
                <a:solidFill>
                  <a:schemeClr val="bg1"/>
                </a:solidFill>
              </a:rPr>
              <a:t>Contribute in a lesson you usually sit back in</a:t>
            </a:r>
          </a:p>
        </p:txBody>
      </p:sp>
      <p:sp>
        <p:nvSpPr>
          <p:cNvPr id="5" name="Oval 4">
            <a:extLst>
              <a:ext uri="{FF2B5EF4-FFF2-40B4-BE49-F238E27FC236}">
                <a16:creationId xmlns:a16="http://schemas.microsoft.com/office/drawing/2014/main" id="{DA22B6FD-A156-C946-94B2-DC13548BDEFC}"/>
              </a:ext>
            </a:extLst>
          </p:cNvPr>
          <p:cNvSpPr/>
          <p:nvPr/>
        </p:nvSpPr>
        <p:spPr>
          <a:xfrm>
            <a:off x="214313" y="214313"/>
            <a:ext cx="2571750" cy="2428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800" b="1" dirty="0">
                <a:solidFill>
                  <a:schemeClr val="bg1"/>
                </a:solidFill>
              </a:rPr>
              <a:t>Try one new meal/ ingredient each week</a:t>
            </a:r>
          </a:p>
        </p:txBody>
      </p:sp>
      <p:sp>
        <p:nvSpPr>
          <p:cNvPr id="6" name="Oval 5">
            <a:extLst>
              <a:ext uri="{FF2B5EF4-FFF2-40B4-BE49-F238E27FC236}">
                <a16:creationId xmlns:a16="http://schemas.microsoft.com/office/drawing/2014/main" id="{8A586685-030A-B44B-9E78-C52710555C51}"/>
              </a:ext>
            </a:extLst>
          </p:cNvPr>
          <p:cNvSpPr/>
          <p:nvPr/>
        </p:nvSpPr>
        <p:spPr>
          <a:xfrm>
            <a:off x="1714500" y="2357438"/>
            <a:ext cx="2428875" cy="22145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800" b="1" dirty="0">
                <a:solidFill>
                  <a:schemeClr val="bg1"/>
                </a:solidFill>
              </a:rPr>
              <a:t>Listen to a different genre of music </a:t>
            </a:r>
          </a:p>
        </p:txBody>
      </p:sp>
      <p:sp>
        <p:nvSpPr>
          <p:cNvPr id="7" name="Oval 6">
            <a:extLst>
              <a:ext uri="{FF2B5EF4-FFF2-40B4-BE49-F238E27FC236}">
                <a16:creationId xmlns:a16="http://schemas.microsoft.com/office/drawing/2014/main" id="{9B636AE5-8EDA-B74A-B113-ECBE26292C24}"/>
              </a:ext>
            </a:extLst>
          </p:cNvPr>
          <p:cNvSpPr/>
          <p:nvPr/>
        </p:nvSpPr>
        <p:spPr>
          <a:xfrm>
            <a:off x="4357688" y="2643188"/>
            <a:ext cx="2786062" cy="23574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800" b="1" dirty="0">
                <a:solidFill>
                  <a:schemeClr val="bg1"/>
                </a:solidFill>
              </a:rPr>
              <a:t>Ask a teacher that thing you didn’t understand</a:t>
            </a:r>
          </a:p>
        </p:txBody>
      </p:sp>
      <p:sp>
        <p:nvSpPr>
          <p:cNvPr id="8" name="Oval 7">
            <a:extLst>
              <a:ext uri="{FF2B5EF4-FFF2-40B4-BE49-F238E27FC236}">
                <a16:creationId xmlns:a16="http://schemas.microsoft.com/office/drawing/2014/main" id="{9B2B4B73-E3F3-5545-A108-DC56AFF54284}"/>
              </a:ext>
            </a:extLst>
          </p:cNvPr>
          <p:cNvSpPr/>
          <p:nvPr/>
        </p:nvSpPr>
        <p:spPr>
          <a:xfrm>
            <a:off x="6000750" y="214313"/>
            <a:ext cx="3000375" cy="2714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800" b="1" dirty="0">
                <a:solidFill>
                  <a:schemeClr val="bg1"/>
                </a:solidFill>
              </a:rPr>
              <a:t>Talk to someone in class you don’t usually interact with</a:t>
            </a:r>
          </a:p>
        </p:txBody>
      </p:sp>
      <p:sp>
        <p:nvSpPr>
          <p:cNvPr id="9" name="Oval 8">
            <a:extLst>
              <a:ext uri="{FF2B5EF4-FFF2-40B4-BE49-F238E27FC236}">
                <a16:creationId xmlns:a16="http://schemas.microsoft.com/office/drawing/2014/main" id="{A8CF915D-81BB-3744-A293-8F060036ED4B}"/>
              </a:ext>
            </a:extLst>
          </p:cNvPr>
          <p:cNvSpPr/>
          <p:nvPr/>
        </p:nvSpPr>
        <p:spPr>
          <a:xfrm>
            <a:off x="6500813" y="4357688"/>
            <a:ext cx="2428875"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800" b="1" dirty="0">
                <a:solidFill>
                  <a:schemeClr val="bg1"/>
                </a:solidFill>
              </a:rPr>
              <a:t>Announce your goals publically</a:t>
            </a:r>
          </a:p>
        </p:txBody>
      </p:sp>
      <p:sp>
        <p:nvSpPr>
          <p:cNvPr id="10" name="Oval 9">
            <a:extLst>
              <a:ext uri="{FF2B5EF4-FFF2-40B4-BE49-F238E27FC236}">
                <a16:creationId xmlns:a16="http://schemas.microsoft.com/office/drawing/2014/main" id="{3FF03946-5C93-BB4B-9AA5-2E4948F921EA}"/>
              </a:ext>
            </a:extLst>
          </p:cNvPr>
          <p:cNvSpPr/>
          <p:nvPr/>
        </p:nvSpPr>
        <p:spPr>
          <a:xfrm>
            <a:off x="0" y="4429125"/>
            <a:ext cx="2571750" cy="242887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800" b="1" dirty="0">
                <a:solidFill>
                  <a:schemeClr val="bg1"/>
                </a:solidFill>
              </a:rPr>
              <a:t>Pick 3 to add to your passport</a:t>
            </a:r>
          </a:p>
        </p:txBody>
      </p:sp>
      <p:sp>
        <p:nvSpPr>
          <p:cNvPr id="11" name="Oval 10">
            <a:extLst>
              <a:ext uri="{FF2B5EF4-FFF2-40B4-BE49-F238E27FC236}">
                <a16:creationId xmlns:a16="http://schemas.microsoft.com/office/drawing/2014/main" id="{D16FCA50-7A1C-AD41-8E5B-B6918670E0FE}"/>
              </a:ext>
            </a:extLst>
          </p:cNvPr>
          <p:cNvSpPr/>
          <p:nvPr/>
        </p:nvSpPr>
        <p:spPr>
          <a:xfrm>
            <a:off x="4500563" y="5072063"/>
            <a:ext cx="1857375" cy="17859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800" b="1" dirty="0">
                <a:solidFill>
                  <a:schemeClr val="bg1"/>
                </a:solidFill>
              </a:rPr>
              <a:t>Sing in public</a:t>
            </a:r>
          </a:p>
        </p:txBody>
      </p:sp>
      <p:sp>
        <p:nvSpPr>
          <p:cNvPr id="12" name="Oval 11">
            <a:extLst>
              <a:ext uri="{FF2B5EF4-FFF2-40B4-BE49-F238E27FC236}">
                <a16:creationId xmlns:a16="http://schemas.microsoft.com/office/drawing/2014/main" id="{2CACBCA4-81EE-9744-B25B-9BAFEC5102CB}"/>
              </a:ext>
            </a:extLst>
          </p:cNvPr>
          <p:cNvSpPr/>
          <p:nvPr/>
        </p:nvSpPr>
        <p:spPr>
          <a:xfrm>
            <a:off x="2643188" y="4643438"/>
            <a:ext cx="1857375" cy="1714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800" b="1" dirty="0">
                <a:solidFill>
                  <a:schemeClr val="bg1"/>
                </a:solidFill>
              </a:rPr>
              <a:t>Say yes more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297D7CD4-0096-D24E-8327-77E47CF8810B}"/>
              </a:ext>
            </a:extLst>
          </p:cNvPr>
          <p:cNvSpPr>
            <a:spLocks noGrp="1"/>
          </p:cNvSpPr>
          <p:nvPr>
            <p:ph type="title"/>
          </p:nvPr>
        </p:nvSpPr>
        <p:spPr/>
        <p:txBody>
          <a:bodyPr/>
          <a:lstStyle/>
          <a:p>
            <a:r>
              <a:rPr lang="en-GB" altLang="en-US" b="1">
                <a:solidFill>
                  <a:schemeClr val="bg1"/>
                </a:solidFill>
              </a:rPr>
              <a:t>Step 2 - PASSION</a:t>
            </a:r>
          </a:p>
        </p:txBody>
      </p:sp>
      <p:sp>
        <p:nvSpPr>
          <p:cNvPr id="6147" name="Content Placeholder 2">
            <a:extLst>
              <a:ext uri="{FF2B5EF4-FFF2-40B4-BE49-F238E27FC236}">
                <a16:creationId xmlns:a16="http://schemas.microsoft.com/office/drawing/2014/main" id="{20BAA5E2-A6B9-954C-AA6B-78CEC33083B4}"/>
              </a:ext>
            </a:extLst>
          </p:cNvPr>
          <p:cNvSpPr>
            <a:spLocks noGrp="1"/>
          </p:cNvSpPr>
          <p:nvPr>
            <p:ph idx="1"/>
          </p:nvPr>
        </p:nvSpPr>
        <p:spPr>
          <a:solidFill>
            <a:schemeClr val="tx1">
              <a:alpha val="54117"/>
            </a:schemeClr>
          </a:solidFill>
        </p:spPr>
        <p:txBody>
          <a:bodyPr/>
          <a:lstStyle/>
          <a:p>
            <a:r>
              <a:rPr lang="en-GB" altLang="en-US">
                <a:solidFill>
                  <a:schemeClr val="bg1"/>
                </a:solidFill>
              </a:rPr>
              <a:t>Passion fuels progress and achievement and is the foundation of all motivation. </a:t>
            </a:r>
          </a:p>
          <a:p>
            <a:r>
              <a:rPr lang="en-GB" altLang="en-US">
                <a:solidFill>
                  <a:schemeClr val="bg1"/>
                </a:solidFill>
              </a:rPr>
              <a:t>Without passion, it is very difficult to bounce back when things go wrong or push ahead to achieve goals and dreams.</a:t>
            </a:r>
          </a:p>
          <a:p>
            <a:r>
              <a:rPr lang="en-GB" altLang="en-US">
                <a:solidFill>
                  <a:schemeClr val="bg1"/>
                </a:solidFill>
              </a:rPr>
              <a:t> </a:t>
            </a:r>
            <a:r>
              <a:rPr lang="en-GB" altLang="en-US">
                <a:solidFill>
                  <a:schemeClr val="bg1"/>
                </a:solidFill>
                <a:hlinkClick r:id="rId2"/>
              </a:rPr>
              <a:t>https://www.youtube.com/watch?v=nct7xsgxxPI</a:t>
            </a:r>
            <a:r>
              <a:rPr lang="en-GB" altLang="en-US">
                <a:solidFill>
                  <a:schemeClr val="bg1"/>
                </a:solidFill>
              </a:rPr>
              <a:t> </a:t>
            </a:r>
          </a:p>
        </p:txBody>
      </p:sp>
      <p:pic>
        <p:nvPicPr>
          <p:cNvPr id="8196" name="Picture 5" descr="Image result for passion purpose">
            <a:extLst>
              <a:ext uri="{FF2B5EF4-FFF2-40B4-BE49-F238E27FC236}">
                <a16:creationId xmlns:a16="http://schemas.microsoft.com/office/drawing/2014/main" id="{FD537AD5-9291-F741-B3F7-3B333F4B11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411788"/>
            <a:ext cx="1908175"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a:extLst>
              <a:ext uri="{FF2B5EF4-FFF2-40B4-BE49-F238E27FC236}">
                <a16:creationId xmlns:a16="http://schemas.microsoft.com/office/drawing/2014/main" id="{825279AD-9479-1340-951B-183ECD5F2691}"/>
              </a:ext>
            </a:extLst>
          </p:cNvPr>
          <p:cNvSpPr>
            <a:spLocks noGrp="1"/>
          </p:cNvSpPr>
          <p:nvPr>
            <p:ph idx="1"/>
          </p:nvPr>
        </p:nvSpPr>
        <p:spPr>
          <a:xfrm>
            <a:off x="457200" y="1143000"/>
            <a:ext cx="8229600" cy="4983163"/>
          </a:xfrm>
          <a:solidFill>
            <a:schemeClr val="tx1">
              <a:alpha val="54117"/>
            </a:schemeClr>
          </a:solidFill>
        </p:spPr>
        <p:txBody>
          <a:bodyPr/>
          <a:lstStyle/>
          <a:p>
            <a:r>
              <a:rPr lang="en-GB" altLang="en-US">
                <a:solidFill>
                  <a:schemeClr val="bg1"/>
                </a:solidFill>
              </a:rPr>
              <a:t>Some of you may have come to Augustine’s to succeed and with the experiences you have had since joining the school, question how passionate you now feel. </a:t>
            </a:r>
          </a:p>
          <a:p>
            <a:endParaRPr lang="en-GB" altLang="en-US">
              <a:solidFill>
                <a:schemeClr val="bg1"/>
              </a:solidFill>
            </a:endParaRPr>
          </a:p>
          <a:p>
            <a:r>
              <a:rPr lang="en-GB" altLang="en-US" b="1">
                <a:solidFill>
                  <a:srgbClr val="FF0000"/>
                </a:solidFill>
              </a:rPr>
              <a:t>If your passion isn’t where it needs to be, what steps will you take to reignite it? (add to passport)</a:t>
            </a:r>
            <a:endParaRPr lang="en-GB" altLang="en-US">
              <a:solidFill>
                <a:schemeClr val="bg1"/>
              </a:solidFill>
            </a:endParaRPr>
          </a:p>
          <a:p>
            <a:endParaRPr lang="en-GB" altLang="en-US">
              <a:solidFill>
                <a:schemeClr val="bg1"/>
              </a:solidFill>
            </a:endParaRPr>
          </a:p>
          <a:p>
            <a:endParaRPr lang="en-GB" altLang="en-US">
              <a:solidFill>
                <a:schemeClr val="bg1"/>
              </a:solidFill>
            </a:endParaRPr>
          </a:p>
          <a:p>
            <a:endParaRPr lang="en-GB" altLang="en-US">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E1460101-4D1F-924B-9ED6-A569D74BE42B}"/>
              </a:ext>
            </a:extLst>
          </p:cNvPr>
          <p:cNvSpPr>
            <a:spLocks noGrp="1"/>
          </p:cNvSpPr>
          <p:nvPr>
            <p:ph type="title"/>
          </p:nvPr>
        </p:nvSpPr>
        <p:spPr/>
        <p:txBody>
          <a:bodyPr/>
          <a:lstStyle/>
          <a:p>
            <a:r>
              <a:rPr lang="en-GB" altLang="en-US" b="1">
                <a:solidFill>
                  <a:schemeClr val="bg1"/>
                </a:solidFill>
              </a:rPr>
              <a:t>Step 3 - PURPOSE</a:t>
            </a:r>
          </a:p>
        </p:txBody>
      </p:sp>
      <p:sp>
        <p:nvSpPr>
          <p:cNvPr id="8195" name="Content Placeholder 2">
            <a:extLst>
              <a:ext uri="{FF2B5EF4-FFF2-40B4-BE49-F238E27FC236}">
                <a16:creationId xmlns:a16="http://schemas.microsoft.com/office/drawing/2014/main" id="{AD252943-8E7C-614D-A11B-6AD62C4AFA3E}"/>
              </a:ext>
            </a:extLst>
          </p:cNvPr>
          <p:cNvSpPr>
            <a:spLocks noGrp="1"/>
          </p:cNvSpPr>
          <p:nvPr>
            <p:ph idx="1"/>
          </p:nvPr>
        </p:nvSpPr>
        <p:spPr>
          <a:xfrm>
            <a:off x="457200" y="1357313"/>
            <a:ext cx="8229600" cy="4768850"/>
          </a:xfrm>
          <a:solidFill>
            <a:schemeClr val="tx1">
              <a:alpha val="56078"/>
            </a:schemeClr>
          </a:solidFill>
        </p:spPr>
        <p:txBody>
          <a:bodyPr/>
          <a:lstStyle/>
          <a:p>
            <a:pPr>
              <a:buFont typeface="Arial" charset="0"/>
              <a:buChar char="•"/>
              <a:defRPr/>
            </a:pPr>
            <a:r>
              <a:rPr lang="en-GB" dirty="0">
                <a:solidFill>
                  <a:schemeClr val="bg1"/>
                </a:solidFill>
              </a:rPr>
              <a:t>While people want to achieve goals and be successful, what drives human beings is having meaning and purpose (a vision). </a:t>
            </a:r>
          </a:p>
          <a:p>
            <a:pPr>
              <a:buFont typeface="Arial" charset="0"/>
              <a:buChar char="•"/>
              <a:defRPr/>
            </a:pPr>
            <a:r>
              <a:rPr lang="en-GB" dirty="0">
                <a:solidFill>
                  <a:schemeClr val="bg1"/>
                </a:solidFill>
              </a:rPr>
              <a:t>Without a clear purpose it is very difficult to maintain motivation or be resilient when you have the inevitable knockbacks. </a:t>
            </a:r>
          </a:p>
          <a:p>
            <a:pPr>
              <a:buFont typeface="Arial" charset="0"/>
              <a:buChar char="•"/>
              <a:defRPr/>
            </a:pPr>
            <a:r>
              <a:rPr lang="en-GB" b="1" dirty="0">
                <a:solidFill>
                  <a:schemeClr val="accent6">
                    <a:lumMod val="75000"/>
                  </a:schemeClr>
                </a:solidFill>
              </a:rPr>
              <a:t>Do you have a clear purpose </a:t>
            </a:r>
            <a:r>
              <a:rPr lang="en-GB" b="1" dirty="0">
                <a:solidFill>
                  <a:srgbClr val="FF0000"/>
                </a:solidFill>
              </a:rPr>
              <a:t>and, if not, how will you find it?</a:t>
            </a:r>
          </a:p>
          <a:p>
            <a:pPr>
              <a:buFont typeface="Arial" charset="0"/>
              <a:buChar char="•"/>
              <a:defRPr/>
            </a:pPr>
            <a:endParaRPr lang="en-GB" dirty="0">
              <a:solidFill>
                <a:schemeClr val="bg1"/>
              </a:solidFill>
            </a:endParaRPr>
          </a:p>
          <a:p>
            <a:pPr>
              <a:buFont typeface="Arial" charset="0"/>
              <a:buChar char="•"/>
              <a:defRPr/>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Document 4">
            <a:extLst>
              <a:ext uri="{FF2B5EF4-FFF2-40B4-BE49-F238E27FC236}">
                <a16:creationId xmlns:a16="http://schemas.microsoft.com/office/drawing/2014/main" id="{D4FEF9D1-7CE8-2041-8C11-D64757B8E7B8}"/>
              </a:ext>
            </a:extLst>
          </p:cNvPr>
          <p:cNvSpPr/>
          <p:nvPr/>
        </p:nvSpPr>
        <p:spPr>
          <a:xfrm>
            <a:off x="500063" y="500063"/>
            <a:ext cx="8215312" cy="6000750"/>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GB" sz="2800" b="1" dirty="0">
                <a:solidFill>
                  <a:schemeClr val="tx1"/>
                </a:solidFill>
              </a:rPr>
              <a:t>What are the things I’m passionate about and give me purpose? (Choose as many as you like and add your own)</a:t>
            </a:r>
          </a:p>
          <a:p>
            <a:pPr eaLnBrk="1" hangingPunct="1">
              <a:defRPr/>
            </a:pPr>
            <a:r>
              <a:rPr lang="en-GB" sz="2800" dirty="0">
                <a:solidFill>
                  <a:schemeClr val="tx1"/>
                </a:solidFill>
              </a:rPr>
              <a:t>Family   Charity   Friendships   Sports  Helping others   Being creative   Animals   Learning    Books   Art   Film   Cooking    Design    Travel    Nature    Facts &amp; Figures    Adventure    Music    Fighting prejudice    World affairs    Public speaking    Acting    Medicine    The Law    Disability    The Environment    Religion    History    Clothing   Engineering   Military  Finance  Mental health</a:t>
            </a:r>
          </a:p>
          <a:p>
            <a:pPr eaLnBrk="1" hangingPunct="1">
              <a:defRPr/>
            </a:pPr>
            <a:r>
              <a:rPr lang="en-GB" sz="2800" b="1" dirty="0">
                <a:solidFill>
                  <a:schemeClr val="tx1"/>
                </a:solidFill>
              </a:rPr>
              <a:t>What else could we add to this list?</a:t>
            </a:r>
          </a:p>
        </p:txBody>
      </p:sp>
      <p:sp>
        <p:nvSpPr>
          <p:cNvPr id="6" name="Flowchart: Connector 5">
            <a:extLst>
              <a:ext uri="{FF2B5EF4-FFF2-40B4-BE49-F238E27FC236}">
                <a16:creationId xmlns:a16="http://schemas.microsoft.com/office/drawing/2014/main" id="{8949A127-6A41-5F49-9A08-23B86C8E2978}"/>
              </a:ext>
            </a:extLst>
          </p:cNvPr>
          <p:cNvSpPr/>
          <p:nvPr/>
        </p:nvSpPr>
        <p:spPr>
          <a:xfrm>
            <a:off x="6429375" y="5214938"/>
            <a:ext cx="1428750" cy="1357312"/>
          </a:xfrm>
          <a:prstGeom prst="flowChartConnec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1483</TotalTime>
  <Words>1337</Words>
  <Application>Microsoft Macintosh PowerPoint</Application>
  <PresentationFormat>On-screen Show (4:3)</PresentationFormat>
  <Paragraphs>104</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Resilience</vt:lpstr>
      <vt:lpstr>What does it mean to be resilient?</vt:lpstr>
      <vt:lpstr>Step 1 - PLACE</vt:lpstr>
      <vt:lpstr>PowerPoint Presentation</vt:lpstr>
      <vt:lpstr>PowerPoint Presentation</vt:lpstr>
      <vt:lpstr>Step 2 - PASSION</vt:lpstr>
      <vt:lpstr>PowerPoint Presentation</vt:lpstr>
      <vt:lpstr>Step 3 - PURPOSE</vt:lpstr>
      <vt:lpstr>PowerPoint Presentation</vt:lpstr>
      <vt:lpstr>Step 4 - PEOPLE</vt:lpstr>
      <vt:lpstr>PowerPoint Presentation</vt:lpstr>
      <vt:lpstr>Step 5 - PLANNING</vt:lpstr>
      <vt:lpstr>PowerPoint Presentation</vt:lpstr>
      <vt:lpstr>PowerPoint Presentation</vt:lpstr>
      <vt:lpstr>Step 6 - MINDSET</vt:lpstr>
      <vt:lpstr>PowerPoint Presentation</vt:lpstr>
      <vt:lpstr>PowerPoint Presentation</vt:lpstr>
      <vt:lpstr>Step 7 – PHYSICAL ACTION</vt:lpstr>
      <vt:lpstr>PowerPoint Presentation</vt:lpstr>
      <vt:lpstr>Resilience in Action</vt:lpstr>
      <vt:lpstr>PowerPoint Presentation</vt:lpstr>
      <vt:lpstr>And finally</vt:lpstr>
      <vt:lpstr>Plenary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dc:creator>
  <cp:lastModifiedBy>Steven Moore</cp:lastModifiedBy>
  <cp:revision>96</cp:revision>
  <dcterms:created xsi:type="dcterms:W3CDTF">2012-12-16T17:10:39Z</dcterms:created>
  <dcterms:modified xsi:type="dcterms:W3CDTF">2020-05-01T10:41:36Z</dcterms:modified>
</cp:coreProperties>
</file>