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2" r:id="rId4"/>
    <p:sldId id="270" r:id="rId5"/>
    <p:sldId id="260" r:id="rId6"/>
    <p:sldId id="268" r:id="rId7"/>
    <p:sldId id="259" r:id="rId8"/>
    <p:sldId id="258" r:id="rId9"/>
    <p:sldId id="271" r:id="rId10"/>
    <p:sldId id="278" r:id="rId11"/>
    <p:sldId id="279" r:id="rId12"/>
    <p:sldId id="280" r:id="rId13"/>
    <p:sldId id="284" r:id="rId14"/>
    <p:sldId id="281" r:id="rId15"/>
    <p:sldId id="282" r:id="rId16"/>
    <p:sldId id="285" r:id="rId17"/>
    <p:sldId id="287" r:id="rId18"/>
    <p:sldId id="283" r:id="rId19"/>
    <p:sldId id="272" r:id="rId20"/>
    <p:sldId id="273" r:id="rId21"/>
    <p:sldId id="274" r:id="rId22"/>
    <p:sldId id="275" r:id="rId23"/>
    <p:sldId id="276" r:id="rId24"/>
    <p:sldId id="277" r:id="rId25"/>
    <p:sldId id="286" r:id="rId26"/>
    <p:sldId id="28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4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99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3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9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4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9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3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3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7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D424-AC57-4982-BB0E-A4877FD52946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D05A57-E637-4030-A7E6-29F7754AEBA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94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bitesize/articles/zgc3w6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b7j382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app/apple-store/id1089215244?pt=342230&amp;ct=Bitesize%20App%20Article&amp;mt=8" TargetMode="External"/><Relationship Id="rId2" Type="http://schemas.openxmlformats.org/officeDocument/2006/relationships/hyperlink" Target="https://play.google.com/store/apps/details?id=uk.co.bbc.bitesiz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dp/B07CBJ9GC6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2.bp.blogspot.com/-90Hk75prOog/TqIM6SIwmeI/AAAAAAAACEM/N03Te_2v1_g/s1600/istockphoto_3178141-blank-note-post-it-to-do-list.jpg" TargetMode="External"/><Relationship Id="rId7" Type="http://schemas.openxmlformats.org/officeDocument/2006/relationships/hyperlink" Target="http://www.thenaughtyseat.co.uk/ekmps/shops/rescapeltd/images/25mm-100-attendance-award-badges-739-p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7BDE5D-F29D-4D49-913F-DD211B729C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 Augustine’s 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CD4149-EF5A-43B7-B225-4A66FF28F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/>
              <a:t>Preparation for Assessments</a:t>
            </a:r>
          </a:p>
        </p:txBody>
      </p:sp>
    </p:spTree>
    <p:extLst>
      <p:ext uri="{BB962C8B-B14F-4D97-AF65-F5344CB8AC3E}">
        <p14:creationId xmlns:p14="http://schemas.microsoft.com/office/powerpoint/2010/main" val="21105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BF45-7D11-437B-A393-5013A789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REVISION: Stay motivated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A86-1102-4FBC-81CE-5825AE11F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Make a list of the things you’re good at and think about the steps you took to become good at them, this reminds of you of your successes.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Make a list of the reasons why your exams are important to you and what success will help you achieve.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Take breaks. If your motivation is starting to ebb away, stop and do something else. But make sure you decide how long your break is going to be.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26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BFA-1E01-45CB-AF7B-0C2CEE7A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t"/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Exam essentials: Planning your revision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44BE-42BE-46FA-9A2D-CDC16060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59985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i="0" dirty="0">
                <a:solidFill>
                  <a:srgbClr val="231F20"/>
                </a:solidFill>
                <a:effectLst/>
                <a:latin typeface="ReithSans"/>
              </a:rPr>
              <a:t>Take control of your revision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As exam season approaches, one of the best ways to stay on top of things and get rid of that helpless feeling, is to take control of your revision.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Here is a good place to start: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Make a 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ReithSans"/>
              </a:rPr>
              <a:t>revision plan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 that is tailored to you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Set 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ReithSans"/>
              </a:rPr>
              <a:t>objectives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 and monitor your progress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Schedule in down-time to relax and have fun.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51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6736-FC91-4064-9629-3A79EDFC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Getting organised</a:t>
            </a:r>
            <a:br>
              <a:rPr lang="en-GB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0B59B-8777-4529-AE7A-57974E881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0789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Being proactive with your revision will help you feel more prepared for your upcoming exams.</a:t>
            </a:r>
          </a:p>
          <a:p>
            <a:pPr algn="l"/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Planning your revision can take many different forms. The key is knowing </a:t>
            </a:r>
            <a:r>
              <a:rPr lang="en-US" sz="3200" b="1" i="0" dirty="0">
                <a:solidFill>
                  <a:srgbClr val="231F20"/>
                </a:solidFill>
                <a:effectLst/>
                <a:latin typeface="ReithSans"/>
              </a:rPr>
              <a:t>when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 your exams are and </a:t>
            </a:r>
            <a:r>
              <a:rPr lang="en-US" sz="3200" b="1" i="0" dirty="0">
                <a:solidFill>
                  <a:srgbClr val="231F20"/>
                </a:solidFill>
                <a:effectLst/>
                <a:latin typeface="ReithSans"/>
              </a:rPr>
              <a:t>what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 topics you have to cover - then working back from that.</a:t>
            </a:r>
          </a:p>
          <a:p>
            <a:pPr algn="l"/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Don't forget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Allow time to revisit content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Allow </a:t>
            </a:r>
            <a:r>
              <a:rPr lang="en-US" sz="3200" b="1" i="0" dirty="0">
                <a:solidFill>
                  <a:srgbClr val="231F20"/>
                </a:solidFill>
                <a:effectLst/>
                <a:latin typeface="ReithSans"/>
              </a:rPr>
              <a:t>extra time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 for the topics you struggle with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 err="1">
                <a:solidFill>
                  <a:srgbClr val="231F20"/>
                </a:solidFill>
                <a:effectLst/>
                <a:latin typeface="ReithSans"/>
              </a:rPr>
              <a:t>Colour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 code! Assign different </a:t>
            </a:r>
            <a:r>
              <a:rPr lang="en-US" sz="3200" b="0" i="0" dirty="0" err="1">
                <a:solidFill>
                  <a:srgbClr val="231F20"/>
                </a:solidFill>
                <a:effectLst/>
                <a:latin typeface="ReithSans"/>
              </a:rPr>
              <a:t>colours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 to different subjects.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Keep your revision sessions to about 45 minutes, then take a short break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Build in down-time.</a:t>
            </a:r>
          </a:p>
          <a:p>
            <a:pPr algn="l"/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Remember, if your timetable isn't working for you, don't be afraid to </a:t>
            </a:r>
            <a:r>
              <a:rPr lang="en-US" sz="3200" b="0" i="0" dirty="0" err="1">
                <a:solidFill>
                  <a:srgbClr val="231F20"/>
                </a:solidFill>
                <a:effectLst/>
                <a:latin typeface="ReithSans"/>
              </a:rPr>
              <a:t>reorganise</a:t>
            </a:r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 it.</a:t>
            </a:r>
          </a:p>
          <a:p>
            <a:pPr algn="l"/>
            <a:r>
              <a:rPr lang="en-US" sz="3200" b="0" i="0" dirty="0">
                <a:solidFill>
                  <a:srgbClr val="231F20"/>
                </a:solidFill>
                <a:effectLst/>
                <a:latin typeface="ReithSans"/>
              </a:rPr>
              <a:t>Good luck!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33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278D-BB98-4BC3-8E60-5A63F40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How to make your revision manageable.</a:t>
            </a:r>
            <a:br>
              <a:rPr lang="en-US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8115-FA60-4309-A22D-90149758B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Create a planner. Make sure it includes social activities and breaks.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Break down your revision into manageable sections. Learn one section at a 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Create a visual record of how those sections are related, using mind-maps or a spider diagram.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Mix up the subjects you’re revising so that you don’t get bored.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044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A1EB1-D6AD-459D-8B14-F2C233A5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fontAlgn="t"/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Revision: timetables and planning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35691-F109-4BA0-A9CD-463082680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How to get your revision plan right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Be realistic and plan time away from your work to avoid burn-out!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Make sure you study the hardest subjects first, and not at end of day when you are tired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Be focused: 20 minutes working followed by 10 minutes rest is a good starting point.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Planning helps you to balance your time so that you don’t spend all your time revising one subject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If you share your revision plan with friends or family then you are more likely to stick to it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Don’t worry about other students’ revision plans, everyone does it differently!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06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52BC-3B5C-448B-9A52-70B20434F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See Templates of Planners</a:t>
            </a:r>
            <a:br>
              <a:rPr lang="en-GB" dirty="0"/>
            </a:br>
            <a:r>
              <a:rPr lang="en-GB" sz="4000" dirty="0"/>
              <a:t>You could make up your documents and then save and update (keep down on repetition)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4F52C-7558-458B-B6E8-2DEAF6816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524498"/>
          </a:xfrm>
        </p:spPr>
        <p:txBody>
          <a:bodyPr>
            <a:normAutofit fontScale="47500" lnSpcReduction="20000"/>
          </a:bodyPr>
          <a:lstStyle/>
          <a:p>
            <a:r>
              <a:rPr lang="en-GB" sz="8600" dirty="0"/>
              <a:t>Monthly</a:t>
            </a:r>
          </a:p>
          <a:p>
            <a:r>
              <a:rPr lang="en-GB" sz="8600" dirty="0"/>
              <a:t>Weekly</a:t>
            </a:r>
          </a:p>
          <a:p>
            <a:r>
              <a:rPr lang="en-GB" sz="8600" dirty="0"/>
              <a:t>Daily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35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96C9-61FC-47F6-9CD2-95F38E31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How do I revise?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37C9-8D45-450D-B21A-9CFCA601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Top tips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Make sure you know which topics you need to revise for each subject. Use your exam board specifications as a revision list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Make your revision active. Don’t just read notes. You could make flash cards, mind maps or use post it notes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Watching videos online can really help to bring your notes alive!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Test yourself by completing past papers or asking a friend to test you! This will identify areas of strength and weakness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Build in rewards for your revision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eg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: your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favourite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snack or using social media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711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00F7-4208-4E3E-A2C9-216FF5B6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Revision </a:t>
            </a:r>
            <a:r>
              <a:rPr lang="en-GB" dirty="0" err="1"/>
              <a:t>tecnhiques</a:t>
            </a:r>
            <a:r>
              <a:rPr lang="en-GB" dirty="0"/>
              <a:t> – click for video clips</a:t>
            </a:r>
            <a:br>
              <a:rPr lang="en-GB" dirty="0"/>
            </a:br>
            <a:r>
              <a:rPr lang="en-GB" dirty="0">
                <a:hlinkClick r:id="rId2"/>
              </a:rPr>
              <a:t>www.bbc.co.uk/bitesize/articles/zgc3w6f</a:t>
            </a:r>
            <a:br>
              <a:rPr lang="en-GB" dirty="0"/>
            </a:b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9B3B94-C895-48B4-8C6E-1F108259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What are revision techniques?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Revision techniques sound complicated but they are just ideas, tips and strategies that help you revise.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There is no such thing as the ‘right technique’ or even the ‘best technique’. What works brilliantly for your friend might not suit you. It’s a case of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trying a few out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and seeing which ones work best for you.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Below you'll find three videos from BBC Bitesize that explain some popular revision techniques: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mind mapping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using key words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 and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using sound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.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Mind Maps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What are mind maps, and what's the best way to use them? Video Clip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Using words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How to use key words and phrases effectively to remember important exam content. Video Clip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Using sound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How to use rhymes, mnemonics, and recordings in your revision. Video Clip</a:t>
            </a:r>
          </a:p>
          <a:p>
            <a:pPr algn="l"/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/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56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900E-CCAE-4A80-98D4-ECE98784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231F20"/>
                </a:solidFill>
                <a:effectLst/>
                <a:latin typeface="ReithSans"/>
              </a:rPr>
              <a:t>How to create a great mind map</a:t>
            </a:r>
            <a:br>
              <a:rPr lang="en-US" b="1" i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007B15-BC98-44D4-80A8-096459D2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77" t="12035" r="8619" b="11021"/>
          <a:stretch/>
        </p:blipFill>
        <p:spPr>
          <a:xfrm>
            <a:off x="838200" y="1167618"/>
            <a:ext cx="10247142" cy="5325257"/>
          </a:xfrm>
        </p:spPr>
      </p:pic>
    </p:spTree>
    <p:extLst>
      <p:ext uri="{BB962C8B-B14F-4D97-AF65-F5344CB8AC3E}">
        <p14:creationId xmlns:p14="http://schemas.microsoft.com/office/powerpoint/2010/main" val="224345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E397-59E9-41D1-883F-2188847C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Asking critical questions</a:t>
            </a:r>
            <a:br>
              <a:rPr lang="en-GB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7D96D-9951-48EA-A22E-B9AFC4C53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881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Critical questions are the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how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why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where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when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questions.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They can help you take a step back and give you a deeper insight and understanding into the topic you are learning.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For example: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Why did Van Gogh paint sunflowers?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What were his influences?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Why did Lady Macbeth behave as she did?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What were her motivations?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Asking questions like these can bring the content you are learning to life and help you form your own opinions, which you may be asked for in an exam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61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B6A4-2B84-4A27-98AB-736B2548B3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Exam essentials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3D207-6FA5-4119-99AF-70C0AA0078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8600" b="1" i="0" dirty="0">
                <a:solidFill>
                  <a:srgbClr val="231F20"/>
                </a:solidFill>
                <a:effectLst/>
                <a:latin typeface="ReithSans"/>
              </a:rPr>
              <a:t>Studying for success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2FF25-36D6-4F0D-B303-8F22DD1201AB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9D949-3FD1-4484-AC1F-AA77A2C852DE}"/>
              </a:ext>
            </a:extLst>
          </p:cNvPr>
          <p:cNvSpPr txBox="1"/>
          <p:nvPr/>
        </p:nvSpPr>
        <p:spPr>
          <a:xfrm>
            <a:off x="5645426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17866-0AEC-4795-A4D7-C29A74BC487F}"/>
              </a:ext>
            </a:extLst>
          </p:cNvPr>
          <p:cNvSpPr txBox="1"/>
          <p:nvPr/>
        </p:nvSpPr>
        <p:spPr>
          <a:xfrm>
            <a:off x="2054087" y="4508825"/>
            <a:ext cx="93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Information from Bitesize:  </a:t>
            </a:r>
            <a:r>
              <a:rPr lang="en-US" dirty="0">
                <a:hlinkClick r:id="rId2"/>
              </a:rPr>
              <a:t>Exam essentials: Studying for success - BBC Bitesize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569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F9F6B-45DA-40F0-8A76-67EACB9E6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Exam essentials: Inside an examiner’s mind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(linked to SQA assessment criteria)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39DCD-986F-4515-8493-D34917FD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4591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Examiners want to give you marks. Help them help you!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When you are sitting an exam, it's sometimes hard to know what an examiner will give you marks for - and what will lose you marks.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Here are our top three tips from examiners, to set you on the right track: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Read every question through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carefully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 look for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command words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and remember to answer the question that is being asked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Work through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past papers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alongside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mark schemes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beforehand so you know what your examiner is looking for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Manage your time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. Know how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long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you have, how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many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questions there are, the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types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of questions they will be and how to allocate your time effectively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42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8B2-31FE-492B-B1F7-820FEA82A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Let's recap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E68E-F9B3-4010-BC07-914F986E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4439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What an examiner is looking for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Your examiner will have a mark scheme and they will refer to it when they allocate marks.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They will look at the answer you have given and ask themselves: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Have you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answered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the question being asked?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Have you noticed the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command words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(e.g. explain, describe, contrast) and answered accordingly?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Have you written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clearly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? If they can't read your handwriting, they can't give you marks, even if what you have written is correct!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Have you checked your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spelling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punctuation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and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grammar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2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3751-B7E4-42B6-A515-EFC92F600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804519"/>
            <a:ext cx="10492146" cy="104923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Dos and Don'ts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Follow our examiners’ dos and don'ts for exam success:</a:t>
            </a:r>
            <a:br>
              <a:rPr lang="en-US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EEB27-A944-4D6F-BA21-926E1448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7252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read the paper and each question through carefully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read through your answer and make sure it answers the question you are being asked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manage your time wisely in a exam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Don't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just write everything you know on a subject. Look at how many marks the question is worth and answer appropriately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Don't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leave a question blank, give it your best educated guess. You can't get marks for an answer you haven't written!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Don't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just list all you know about a question. Note the command words and make sure you meet the standard required for that question in your response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15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0174-3374-4281-A4B5-E5642F4E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fontAlgn="t"/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Revision: how to use past exam papers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333A2-DB28-4829-A570-2AEF33E4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162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Checking on your progress isn't just about using past papers.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Check out command words carefully to understand what the question is asking of you!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Use past papers to make sure that you are managing your time well. Set yourself a time frame to complete each question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Go through past paper answers with a different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colour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pen to highlight any marks you lose or mistakes you make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Test yourself. Find out if your revision has been effective by using past papers or ask someone to test you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If your notes are all bullet points, past papers might be the first chance you have to write in clear and linked sentences!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Examiner reports can give you an idea of where students went wrong in previous exams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Repeat your testing – it is important you test yourself more than once. Try it ten minutes after revising a topic, one day after, then a week later.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49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BCB6DE-E5AA-499A-894D-B0C6F96A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Command words and their definitions</a:t>
            </a:r>
            <a:br>
              <a:rPr lang="en-US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A388A-7C3C-4AD7-9872-DD601848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1134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Command words and their definitions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Describe: say what you see - no need for reasons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Explain: give reasons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Outline: give a brief summary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Analyse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: go into detail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Compare: what are the similarities and differences?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Contrast: what are the differences?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Calculate: use numbers given to work out the value of something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Define: give the meaning of something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DE939CD-089B-4FCF-A436-392148939B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1681163"/>
            <a:ext cx="5183187" cy="45085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Evaluate: consider both sides - pros and cons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Justify: give evidence to explain something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To what extent: Judge the importance or success of something - has it worked or not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Argue: present a case with evidence or reasons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Assess: Weigh up / give an informed judgement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Comment on: give your opinion on something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Debate: give different perspectives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09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A750-C625-45EB-A8E6-486D41D1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804519"/>
            <a:ext cx="11619914" cy="1049235"/>
          </a:xfrm>
        </p:spPr>
        <p:txBody>
          <a:bodyPr>
            <a:normAutofit fontScale="90000"/>
          </a:bodyPr>
          <a:lstStyle/>
          <a:p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The BBC Bitesize - Revision app: available on tablet and mobile</a:t>
            </a:r>
            <a:br>
              <a:rPr lang="en-US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C2EDF-9E48-44CA-95EB-36EC952A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272526"/>
          </a:xfrm>
        </p:spPr>
        <p:txBody>
          <a:bodyPr>
            <a:normAutofit fontScale="70000" lnSpcReduction="20000"/>
          </a:bodyPr>
          <a:lstStyle/>
          <a:p>
            <a:pPr marL="0" indent="0" algn="l" rtl="0" fontAlgn="t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The BBC Bitesize - Revision app</a:t>
            </a:r>
          </a:p>
          <a:p>
            <a:pPr algn="l" rtl="0" fontAlgn="t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 updated BBC Bitesize - Revision app for 14-16 year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olds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is now available to download to both your tablet and your mobile phone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(iOS and Android).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 rtl="0" fontAlgn="t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 app includes GCSE Flashcards for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Maths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 English, English Literature, Biology, Chemistry, Physics, Combined Science, Geography, History and PE. Just edit your preferences in the menu to add them to your app. (hopefully NQ SQA in Scotland)</a:t>
            </a:r>
          </a:p>
          <a:p>
            <a:pPr algn="l" rtl="0" fontAlgn="t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The Bitesize - Revision app for 14-16 year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ReithSans"/>
              </a:rPr>
              <a:t>olds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 is available across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England, Northern Ireland, Scotland and Wales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, giving you flashcards and revision materials, whenever you want, wherever you are.</a:t>
            </a:r>
          </a:p>
          <a:p>
            <a:pPr algn="l" rtl="0" fontAlgn="t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Download the app now and take brilliant Bitesize revision tools with you everywhere you go.</a:t>
            </a:r>
          </a:p>
          <a:p>
            <a:pPr marL="0" indent="0" algn="l" rtl="0" fontAlgn="t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Get the Bitesize app for your device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 rtl="0" fontAlgn="t"/>
            <a:r>
              <a:rPr lang="en-US" b="1" i="0" dirty="0">
                <a:solidFill>
                  <a:srgbClr val="231F20"/>
                </a:solidFill>
                <a:effectLst/>
                <a:latin typeface="ReithSans"/>
                <a:hlinkClick r:id="rId2"/>
              </a:rPr>
              <a:t>Download BBC Bitesize app for Android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 rtl="0" fontAlgn="t"/>
            <a:r>
              <a:rPr lang="en-US" b="1" i="0" dirty="0">
                <a:solidFill>
                  <a:srgbClr val="231F20"/>
                </a:solidFill>
                <a:effectLst/>
                <a:latin typeface="ReithSans"/>
                <a:hlinkClick r:id="rId3"/>
              </a:rPr>
              <a:t>Download BBC Bitesize app for iPhone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 rtl="0" fontAlgn="t"/>
            <a:r>
              <a:rPr lang="en-US" b="1" i="0" dirty="0">
                <a:solidFill>
                  <a:srgbClr val="231F20"/>
                </a:solidFill>
                <a:effectLst/>
                <a:latin typeface="ReithSans"/>
                <a:hlinkClick r:id="rId4"/>
              </a:rPr>
              <a:t>Download BBC Bitesize app from Amazon</a:t>
            </a:r>
            <a:endParaRPr lang="en-US" b="0" i="0" dirty="0">
              <a:solidFill>
                <a:srgbClr val="231F20"/>
              </a:solidFill>
              <a:effectLst/>
              <a:latin typeface="ReithSans"/>
            </a:endParaRPr>
          </a:p>
          <a:p>
            <a:br>
              <a:rPr lang="en-US" b="0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98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7778-28BD-4F2F-8D9D-C0B143473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02298"/>
            <a:ext cx="10663310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Contact class teachers/</a:t>
            </a:r>
            <a:r>
              <a:rPr lang="en-GB" dirty="0" err="1"/>
              <a:t>psl</a:t>
            </a:r>
            <a:r>
              <a:rPr lang="en-GB" dirty="0"/>
              <a:t> for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11E7D-45C0-4343-8442-296D9E0B0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Good luck in your assessment preparation</a:t>
            </a:r>
          </a:p>
        </p:txBody>
      </p:sp>
    </p:spTree>
    <p:extLst>
      <p:ext uri="{BB962C8B-B14F-4D97-AF65-F5344CB8AC3E}">
        <p14:creationId xmlns:p14="http://schemas.microsoft.com/office/powerpoint/2010/main" val="202633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CC11300-32A2-4B7F-A81A-596DF644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84150F53-997D-4FC0-8A2C-5E9EC0D0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100" name="Picture 3" descr="AfL%20Diary%2007-08%20with%20binding.jpg">
            <a:extLst>
              <a:ext uri="{FF2B5EF4-FFF2-40B4-BE49-F238E27FC236}">
                <a16:creationId xmlns:a16="http://schemas.microsoft.com/office/drawing/2014/main" id="{803AC2B6-6EC6-4946-8EC4-2B0C1DEB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171" r="4242"/>
          <a:stretch>
            <a:fillRect/>
          </a:stretch>
        </p:blipFill>
        <p:spPr bwMode="auto">
          <a:xfrm>
            <a:off x="1479550" y="92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2.bp.blogspot.com/-90Hk75prOog/TqIM6SIwmeI/AAAAAAAACEM/N03Te_2v1_g/s320/istockphoto_3178141-blank-note-post-it-to-do-list.jpg">
            <a:hlinkClick r:id="rId3"/>
            <a:extLst>
              <a:ext uri="{FF2B5EF4-FFF2-40B4-BE49-F238E27FC236}">
                <a16:creationId xmlns:a16="http://schemas.microsoft.com/office/drawing/2014/main" id="{9767C9A2-14CC-48C6-9E0A-AA55539E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6" t="5479" r="14751" b="10326"/>
          <a:stretch>
            <a:fillRect/>
          </a:stretch>
        </p:blipFill>
        <p:spPr bwMode="auto">
          <a:xfrm rot="20414440">
            <a:off x="1925638" y="325439"/>
            <a:ext cx="23749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558CE-0485-439F-92F2-0D916B144B9A}"/>
              </a:ext>
            </a:extLst>
          </p:cNvPr>
          <p:cNvSpPr txBox="1"/>
          <p:nvPr/>
        </p:nvSpPr>
        <p:spPr>
          <a:xfrm>
            <a:off x="2132013" y="906463"/>
            <a:ext cx="2089150" cy="1662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latin typeface="Cooper Black" pitchFamily="18" charset="0"/>
              </a:rPr>
              <a:t>Have you updated your planner?</a:t>
            </a:r>
          </a:p>
          <a:p>
            <a:pPr marL="88900" indent="-87313">
              <a:buFont typeface="Arial" pitchFamily="34" charset="0"/>
              <a:buChar char="•"/>
              <a:defRPr/>
            </a:pPr>
            <a:r>
              <a:rPr lang="en-GB" sz="1400" i="1" dirty="0">
                <a:solidFill>
                  <a:srgbClr val="00B050"/>
                </a:solidFill>
                <a:latin typeface="Cooper Black" pitchFamily="18" charset="0"/>
              </a:rPr>
              <a:t>Learning Intention?</a:t>
            </a:r>
          </a:p>
          <a:p>
            <a:pPr marL="88900" indent="-87313">
              <a:buFont typeface="Arial" pitchFamily="34" charset="0"/>
              <a:buChar char="•"/>
              <a:defRPr/>
            </a:pPr>
            <a:r>
              <a:rPr lang="en-GB" sz="1400" i="1">
                <a:solidFill>
                  <a:srgbClr val="00B050"/>
                </a:solidFill>
                <a:latin typeface="Cooper Black" pitchFamily="18" charset="0"/>
              </a:rPr>
              <a:t>Traffic Light</a:t>
            </a:r>
            <a:endParaRPr lang="en-GB" sz="1400" i="1" dirty="0">
              <a:solidFill>
                <a:srgbClr val="00B050"/>
              </a:solidFill>
              <a:latin typeface="Cooper Black" pitchFamily="18" charset="0"/>
            </a:endParaRPr>
          </a:p>
          <a:p>
            <a:pPr marL="88900" indent="-87313">
              <a:buFont typeface="Arial" pitchFamily="34" charset="0"/>
              <a:buChar char="•"/>
              <a:defRPr/>
            </a:pPr>
            <a:r>
              <a:rPr lang="en-GB" sz="1400" i="1" dirty="0">
                <a:solidFill>
                  <a:srgbClr val="00B050"/>
                </a:solidFill>
                <a:latin typeface="Cooper Black" pitchFamily="18" charset="0"/>
              </a:rPr>
              <a:t>Home Study?</a:t>
            </a:r>
          </a:p>
          <a:p>
            <a:pPr marL="88900" indent="-87313">
              <a:buFont typeface="Arial" pitchFamily="34" charset="0"/>
              <a:buChar char="•"/>
              <a:defRPr/>
            </a:pPr>
            <a:r>
              <a:rPr lang="en-GB" sz="1400" i="1" dirty="0">
                <a:solidFill>
                  <a:srgbClr val="00B050"/>
                </a:solidFill>
                <a:latin typeface="Cooper Black" pitchFamily="18" charset="0"/>
              </a:rPr>
              <a:t>Recorded your  marks/grades?</a:t>
            </a:r>
          </a:p>
        </p:txBody>
      </p:sp>
      <p:sp>
        <p:nvSpPr>
          <p:cNvPr id="4103" name="AutoShape 4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8B1FA674-9BBE-431D-A58A-643E71057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1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4" name="AutoShape 6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DE18721C-E080-4B6B-8B7A-5C760F526E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663" y="-842963"/>
            <a:ext cx="241935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105" name="AutoShape 8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52ACE1FF-D21D-49AB-A825-0B493FD3F3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9900" y="-630238"/>
            <a:ext cx="241935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4106" name="Picture 10" descr="http://www.kateburtonblog.co.uk/wp-content/uploads/2012/01/Post-it-note-on-white-background1869.jpg">
            <a:extLst>
              <a:ext uri="{FF2B5EF4-FFF2-40B4-BE49-F238E27FC236}">
                <a16:creationId xmlns:a16="http://schemas.microsoft.com/office/drawing/2014/main" id="{C0A4D76A-A71D-4597-A740-AEF5F492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9990" r="20541" b="2806"/>
          <a:stretch>
            <a:fillRect/>
          </a:stretch>
        </p:blipFill>
        <p:spPr bwMode="auto">
          <a:xfrm rot="282157">
            <a:off x="7639051" y="1495426"/>
            <a:ext cx="28813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7340BB-5E59-4EEE-9DCD-F4EC726548F1}"/>
              </a:ext>
            </a:extLst>
          </p:cNvPr>
          <p:cNvSpPr txBox="1"/>
          <p:nvPr/>
        </p:nvSpPr>
        <p:spPr>
          <a:xfrm>
            <a:off x="7767638" y="1916114"/>
            <a:ext cx="2870200" cy="1724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chemeClr val="bg1"/>
                </a:solidFill>
                <a:latin typeface="Cooper Black" pitchFamily="18" charset="0"/>
              </a:rPr>
              <a:t>    </a:t>
            </a:r>
            <a:r>
              <a:rPr lang="en-GB" dirty="0">
                <a:solidFill>
                  <a:schemeClr val="bg1"/>
                </a:solidFill>
                <a:latin typeface="Cooper Black" pitchFamily="18" charset="0"/>
              </a:rPr>
              <a:t>Attendance &amp;          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  <a:latin typeface="Cooper Black" pitchFamily="18" charset="0"/>
              </a:rPr>
              <a:t>                Timekeeping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400" dirty="0">
                <a:latin typeface="Cooper Black" pitchFamily="18" charset="0"/>
              </a:rPr>
              <a:t>How good has it been last week?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400" dirty="0">
                <a:latin typeface="Cooper Black" pitchFamily="18" charset="0"/>
              </a:rPr>
              <a:t>Any patterns emerging?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400" dirty="0">
                <a:latin typeface="Cooper Black" pitchFamily="18" charset="0"/>
              </a:rPr>
              <a:t>Have you caught up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en-GB" sz="1400" dirty="0">
                <a:latin typeface="Cooper Black" pitchFamily="18" charset="0"/>
              </a:rPr>
              <a:t>with missed work?</a:t>
            </a:r>
          </a:p>
        </p:txBody>
      </p:sp>
      <p:pic>
        <p:nvPicPr>
          <p:cNvPr id="4108" name="Picture 12" descr="http://www.studiothisandthatblog.com/wp-content/uploads/2010/10/Gap-logo-redesign-response-post-it.png">
            <a:extLst>
              <a:ext uri="{FF2B5EF4-FFF2-40B4-BE49-F238E27FC236}">
                <a16:creationId xmlns:a16="http://schemas.microsoft.com/office/drawing/2014/main" id="{79CBBA4F-2350-41F5-998C-794A3ED7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6615" r="10716" b="8041"/>
          <a:stretch>
            <a:fillRect/>
          </a:stretch>
        </p:blipFill>
        <p:spPr bwMode="auto">
          <a:xfrm>
            <a:off x="4600575" y="260350"/>
            <a:ext cx="30241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Box 10">
            <a:extLst>
              <a:ext uri="{FF2B5EF4-FFF2-40B4-BE49-F238E27FC236}">
                <a16:creationId xmlns:a16="http://schemas.microsoft.com/office/drawing/2014/main" id="{66C28CF4-7F68-45A1-98BB-AFA8674D8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304800"/>
            <a:ext cx="1306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oper Black" panose="0208090404030B0204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Are you wearing full school uniform?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oper Black" panose="0208090404030B0204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4EFC23-6B70-4FB3-B911-5A0BB956C827}"/>
              </a:ext>
            </a:extLst>
          </p:cNvPr>
          <p:cNvSpPr txBox="1"/>
          <p:nvPr/>
        </p:nvSpPr>
        <p:spPr>
          <a:xfrm>
            <a:off x="5978525" y="260351"/>
            <a:ext cx="1854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1968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Papyrus" pitchFamily="66" charset="0"/>
              </a:rPr>
              <a:t>White shirt</a:t>
            </a:r>
          </a:p>
          <a:p>
            <a:pPr marL="285750" indent="-1968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Papyrus" pitchFamily="66" charset="0"/>
              </a:rPr>
              <a:t>Black shoes</a:t>
            </a:r>
          </a:p>
          <a:p>
            <a:pPr marL="285750" indent="-1968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Papyrus" pitchFamily="66" charset="0"/>
              </a:rPr>
              <a:t>Black skirt</a:t>
            </a:r>
          </a:p>
          <a:p>
            <a:pPr marL="88900">
              <a:defRPr/>
            </a:pPr>
            <a:r>
              <a:rPr lang="en-GB" dirty="0">
                <a:solidFill>
                  <a:srgbClr val="FF0000"/>
                </a:solidFill>
                <a:latin typeface="Papyrus" pitchFamily="66" charset="0"/>
              </a:rPr>
              <a:t>    or  trousers</a:t>
            </a:r>
          </a:p>
          <a:p>
            <a:pPr marL="3746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Papyrus" pitchFamily="66" charset="0"/>
              </a:rPr>
              <a:t>Tie up to collar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111" name="Picture 15" descr="25mm 100% Attendance Award Badges">
            <a:hlinkClick r:id="rId7"/>
            <a:extLst>
              <a:ext uri="{FF2B5EF4-FFF2-40B4-BE49-F238E27FC236}">
                <a16:creationId xmlns:a16="http://schemas.microsoft.com/office/drawing/2014/main" id="{F5BFB14B-A374-4382-943F-9BDB67035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r="15092" b="33534"/>
          <a:stretch>
            <a:fillRect/>
          </a:stretch>
        </p:blipFill>
        <p:spPr bwMode="auto">
          <a:xfrm>
            <a:off x="9266238" y="3627438"/>
            <a:ext cx="736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" descr="http://www.uniball.co.uk/images/misc/Revision-tips.aspx">
            <a:extLst>
              <a:ext uri="{FF2B5EF4-FFF2-40B4-BE49-F238E27FC236}">
                <a16:creationId xmlns:a16="http://schemas.microsoft.com/office/drawing/2014/main" id="{74385265-D935-4C93-90A6-A59074F5C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8" t="56129" r="3387" b="26881"/>
          <a:stretch>
            <a:fillRect/>
          </a:stretch>
        </p:blipFill>
        <p:spPr bwMode="auto">
          <a:xfrm>
            <a:off x="7816851" y="254001"/>
            <a:ext cx="28305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" descr="http://www.uniball.co.uk/images/misc/Revision-tips.aspx">
            <a:extLst>
              <a:ext uri="{FF2B5EF4-FFF2-40B4-BE49-F238E27FC236}">
                <a16:creationId xmlns:a16="http://schemas.microsoft.com/office/drawing/2014/main" id="{8FCE176B-84C2-4D5B-A166-160706F9E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7" t="1935" r="2258" b="73979"/>
          <a:stretch>
            <a:fillRect/>
          </a:stretch>
        </p:blipFill>
        <p:spPr bwMode="auto">
          <a:xfrm>
            <a:off x="7805739" y="4494214"/>
            <a:ext cx="270192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" descr="http://www.uniball.co.uk/images/misc/Revision-tips.aspx">
            <a:extLst>
              <a:ext uri="{FF2B5EF4-FFF2-40B4-BE49-F238E27FC236}">
                <a16:creationId xmlns:a16="http://schemas.microsoft.com/office/drawing/2014/main" id="{F5D16666-2573-418A-8987-FDC0B69EC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3" r="22742" b="70538"/>
          <a:stretch>
            <a:fillRect/>
          </a:stretch>
        </p:blipFill>
        <p:spPr bwMode="auto">
          <a:xfrm rot="20879886">
            <a:off x="1895475" y="3160713"/>
            <a:ext cx="23304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Box 13">
            <a:extLst>
              <a:ext uri="{FF2B5EF4-FFF2-40B4-BE49-F238E27FC236}">
                <a16:creationId xmlns:a16="http://schemas.microsoft.com/office/drawing/2014/main" id="{60ED3B63-5734-45D7-8FDF-7476278D2C0E}"/>
              </a:ext>
            </a:extLst>
          </p:cNvPr>
          <p:cNvSpPr txBox="1">
            <a:spLocks noChangeArrowheads="1"/>
          </p:cNvSpPr>
          <p:nvPr/>
        </p:nvSpPr>
        <p:spPr bwMode="auto">
          <a:xfrm rot="226304">
            <a:off x="2641600" y="5761039"/>
            <a:ext cx="5094288" cy="923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Look after yourself ………..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FF0000"/>
                </a:solidFill>
                <a:latin typeface="Cooper Black" panose="0208090404030B020404" pitchFamily="18" charset="0"/>
              </a:rPr>
              <a:t>Have you attended Study Support Sessions and extra curricular activities?</a:t>
            </a:r>
          </a:p>
        </p:txBody>
      </p:sp>
      <p:pic>
        <p:nvPicPr>
          <p:cNvPr id="4116" name="Picture 2" descr="http://www.uniball.co.uk/images/misc/Revision-tips.aspx">
            <a:extLst>
              <a:ext uri="{FF2B5EF4-FFF2-40B4-BE49-F238E27FC236}">
                <a16:creationId xmlns:a16="http://schemas.microsoft.com/office/drawing/2014/main" id="{C197E237-796A-4852-807D-FB1B5E17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9" t="28603" r="3065" b="44516"/>
          <a:stretch>
            <a:fillRect/>
          </a:stretch>
        </p:blipFill>
        <p:spPr bwMode="auto">
          <a:xfrm>
            <a:off x="4502150" y="2568575"/>
            <a:ext cx="29527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0AEBC74B-E9D5-4AAC-995A-F3EB88B5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523A04B-31EF-4821-AA4B-8CD55223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5124" name="Picture 3" descr="AfL%20Diary%2007-08%20with%20binding.jpg">
            <a:extLst>
              <a:ext uri="{FF2B5EF4-FFF2-40B4-BE49-F238E27FC236}">
                <a16:creationId xmlns:a16="http://schemas.microsoft.com/office/drawing/2014/main" id="{D2F06F05-7C26-4580-BBAD-96EC5C929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" t="6171" r="4242"/>
          <a:stretch>
            <a:fillRect/>
          </a:stretch>
        </p:blipFill>
        <p:spPr bwMode="auto">
          <a:xfrm>
            <a:off x="1479550" y="920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4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FF2D431E-E5DC-4CAC-8D97-22BD733EA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1" y="-84296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6" name="AutoShape 6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BA52D26A-BE30-486D-BD65-BD846A4400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17663" y="-842963"/>
            <a:ext cx="241935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7" name="AutoShape 8" descr="data:image/jpeg;base64,/9j/4AAQSkZJRgABAQAAAQABAAD/2wCEAAkGBhQQEBUUEhQUFBQUFBQUFBQUFBQVFBQUFBQVFBQUFBQXHCYeFxkkGRQUHy8gJCcpLCwsFR4xNTAqNSYrLCkBCQoKDgwOFA8PGikcHyQpLCksKSkpLSksLCwsLCwsLCksKSwsLCkpKSwsLCkpLCksLCwsLCwsLCwsKSkpLCksKf/AABEIALcBEwMBIgACEQEDEQH/xAAbAAEBAQADAQEAAAAAAAAAAAABAAIFBgcDBP/EAEUQAQEAAQIACAkIBwYHAAAAAAABAgMRBAYSITFxktEFFkFRUlNykbEiIzKBk6Ky0iRDVGFjocETQkRi4eIHFTNzg6Px/8QAGwEBAQACAwEAAAAAAAAAAAAAAAEFBgIEBwP/xAA3EQEAAQICBgULAwUAAAAAAAAAAQIDBBEFITFRkcEGEhRSgRMWMkFCYWJxgqHRI3KxFUPC4fD/2gAMAwEAAhEDEQA/APU5G4I1FFGgQKUIAxIEUQSRAIoEigBSBArYAjYAQIBAoACgZRoBkVqigzWa3QD52JrZA01BGgRUQFIgtkVAcBwjjVyM8sf7Pfk5XHfl7b7XbfbkseN/8L7/APtcFw3/AKuft5/ir5bM9ThLOUZx95eeXdNY2K6oivVnPqp/Dsc43fwvv/7WvG2eqvbnc61DavY7O77y4RpzG9/7U/h2Scb8fV3tTuM434+ry7U7nWthE7FZ3feV/ruO7/2j8O0Tjbh6vLtRrxrw9DL3x1bY7J2Kzu+7lGnsb3o4R+HaceNeF/uZ/d73J6fDpl1+abW9TpGhds8bfoyy5W8/NLzzZ2a43Tu+PT04XHCZSzp3yys3u+/Nts6mIw9uiYiNTNaN0liMRTVNc55TGqIiMo16324X4fx0tuVjlz+WbbbzpnPZZXw8bNL0c/dj3uL8Ma9uM5e3KyvK28u223u6Jz+ZxNfWzhLddGcw6eP0zibF6aKJjLKJ1xrjN2q8a9L0c/dj3qca9L0dT3Y/mdVynN/8ZfXsNr3un5wYzfHB2y8a9HzZ+7H8x8atHzanZn5nUqjsNr3r5wYz4eDtk41aPmz7M7z406P+fszvdRtFOwWvevnDi/h4f7dv8adH/P2Z3uVl3m/n53ndr0PS+jOqfB0cXh6LPV6vrZ/Q2kb2Mm55XLVlsjfmbEU6LYGRSgZ2FjWwsBlJAY1BCBWyIIxICYDiDz3hV+Xl7WXxr5t8I+nl7WXxrEbTTsh5Hd9Or5yTBYorgTBsdkEduYQ8kDOizo3nT5uv9zkpw/Uwxk09TU05tOVjccM8d/Llp5ZTeS9PlnmcZu+GrwLDP6WMvn5unrnlfG5aiva72Exk4fPq5xM6s4/7ms+Ef2mrleVc9vk3K3lc88ly8t+D6SHDTmMkxkknNJJtPqkNj60xlGTq3a+vVNS2FjQV82UaIoIGozQFei4dE6o87r0XHo+pi9I+x48m39Gdt76eaBTEtwFFIAIgGUUBIOwFIgjEgMMZlIPPNW/KvXfizIsun602mNjyGrXMpGVK4nZBqYooW62Wwh2UxBxFSkG5BbICgqpFygqJWKiCh6LHnU6XozFaR9jx5Nv6Mf3/AKf8kEmKbgEgCBQMooCkdgRRBELYCqosuj6gecUiGRtTx+SiNgMOMGxA7/vEXJOyCUNQq3G62NBmqrdVUA5RADdWms1RYdM649Hsed6M+VOufF6LWJ0lto8eTcujGy9P7ebNRDFNuC2IAbAgAigRBAqIgUogLOpfk3qvwaY178jL2cvhSEq2S87kMSbU8fNSQHc7AyIqkOyGwHZbGX9w2Bck7fWuhUVm1GrZUZKVgMjZrYUDofSx9qfF6Jk880vpTrnxeiVidI7aPHk3Lox6N75082RSGLbcEQAFIAEbICQQJBgKNCIC+XDLtp5+xl+GvrH5/COW2jqf9vP8NcqdsPndnKiqfdLoEMSbS8iJBQOykUUQNUOPOuSLl61JubAZEWBYmpFljsGTPJ8wrXIGSkwzsrGqLBMhsGrAotP6U658Xoled49M63olYrSPsePJuHRjZe+nmyKQxTcECAANAJAgiCBIhBEEC/L4VvzGp7GXwfpj8fhm/o+p7P8AWRzt+nT84dfFTlZuT8M/w6NSlu2d5MoYpWtwZ3alFhQM6izDuOUGQ7M7tXKosZGTcVmY71qSiwrWeZrkjcSVyRYvLzLdUTNaZtEWz0KV57u9Bx6J1MXpD2PHk2/ozOu99PNVEMU3EA1kEkARZ3QGFmNATGTAaQMAvweH7twbU6p+LF+9xnGS/o+XXj+Kdz62IzuUfOHTx85YW9Pw1fxLpu5gMjZXlR2W6h2BUwbNboqisS2RTJ54fgydqLBnMbeb/SDcQUjcWHcRbjdVbbqC0I2jiHoGnfkzqnwefu+8Hu+GPsz4RjNIbKfHk23oz6V76eb6IbqsU3IBJFFBrNAplA1KWJWgaLMO4EhQGnE8Z8v0frzx/rf6OWcLxqy+Zx/fnPw5Oxho/Vp+bHaUnLCXv2y6qQpGxPLzGt2TBTTuzuYBmR3Vo286K1jQuSUUQwbGglebpVqoDfcGBUWQnMaNwVvmd74Hfm8PYx/DHQ7HeuAX5rD2MfwxjtIejS2no1P6l35RzfcUisQ3UAgUAioMpbpRQysStboNylmEGt1uCDW7guNmXzeHt3+WP+rnI6/xx5U08LMc89srvMMbleedO08nM7GGmIu0zLG6Ut13MJcpojOZjZ4w62Y/FfCVnTo8I+xyF8Lz1Wv9lkz/AJWifXHF57OAxMbbc8HIbmONvh3D0Nb7Oi8YdL0dT7OnXp3w49jxHcng5ROL8Y9L+J2KPGXR8ty7NXrRvTsl/uTwcsnFeM+h6V7NXjLoenezkZwThr3cng5bdSuKnGXQ9O9nLuPjLoen93LuNSdnvdyeDlE4zxk0PTvYy7j4x6Hp/dz7jM7Pe7s8JcnMuboW7jbxi0PWfdz/ACm8YuD+s+7n3C9nu92eDkRcHH+MOhf1k7Ofcrxg0PWT3ZdwnkLndnhL9+wsfg8YND1mPuy7l/z7Qv63H+fcZp5C73Z4S/ds7v4NvzOn7GH4Y87nhrQ8mrj/ADeh+DcbNHTl6eRj8GPx8x1aWzdHbVyi7c61Mxq9ce9+obq0bsQ3JWiqi0Vbi1Ws2oDcs7pRStSpINStJAjukBRQJblKinWkgGwunPNPckDN0MfRx90F4Jhf7mHZx7klTJi+DdK9Onp9jDuYy8D6N6dHS+yw7kjNMofO+AOD39Ro/Zafc+eXFrgt/wAPo/ZYdxS9aU6tO587xV4Jf8No/Z4sXifwP9m0uzsUvWq3p5OndDF4l8D/AGfT+93sXiPwL9nw9+f5kjr1b5PJ0bo4PnlxC4F6idvU/Mxf+H3AvU/+zU/MkderfJ5KjdHAT/h9wL1Vn/k1O92LDHaSTyTZJxmZna5xERsW6SRyASAVjKpAN0kg/9k=">
            <a:extLst>
              <a:ext uri="{FF2B5EF4-FFF2-40B4-BE49-F238E27FC236}">
                <a16:creationId xmlns:a16="http://schemas.microsoft.com/office/drawing/2014/main" id="{FB1D9F29-AD4B-48EE-B58E-EE78BED274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9900" y="-630238"/>
            <a:ext cx="241935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128" name="Text Box 22">
            <a:extLst>
              <a:ext uri="{FF2B5EF4-FFF2-40B4-BE49-F238E27FC236}">
                <a16:creationId xmlns:a16="http://schemas.microsoft.com/office/drawing/2014/main" id="{E0344B78-7214-422B-9574-7AFB19374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95300"/>
            <a:ext cx="3708400" cy="6173788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oper Black" panose="0208090404030B020404" pitchFamily="18" charset="0"/>
              </a:rPr>
              <a:t>Mentoring Ideas</a:t>
            </a:r>
            <a:endParaRPr lang="en-GB" altLang="en-US" sz="1800">
              <a:latin typeface="Cooper Black" panose="0208090404030B020404" pitchFamily="18" charset="0"/>
            </a:endParaRPr>
          </a:p>
          <a:p>
            <a:pPr eaLnBrk="1" hangingPunct="1">
              <a:lnSpc>
                <a:spcPct val="50000"/>
              </a:lnSpc>
              <a:spcBef>
                <a:spcPct val="7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Visit to the library</a:t>
            </a:r>
          </a:p>
          <a:p>
            <a:pPr eaLnBrk="1" hangingPunct="1">
              <a:lnSpc>
                <a:spcPct val="50000"/>
              </a:lnSpc>
              <a:spcBef>
                <a:spcPct val="7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Study Skills Workshop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Revision tips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Working with learning style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Improving memory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Creating a revision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   timetable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Timing past papers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   answers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Catch up periods/private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   revision for NABs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1:1 dialogue/assistance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Confidence building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Teambuilding</a:t>
            </a:r>
          </a:p>
        </p:txBody>
      </p:sp>
      <p:sp>
        <p:nvSpPr>
          <p:cNvPr id="5129" name="Text Box 23">
            <a:extLst>
              <a:ext uri="{FF2B5EF4-FFF2-40B4-BE49-F238E27FC236}">
                <a16:creationId xmlns:a16="http://schemas.microsoft.com/office/drawing/2014/main" id="{E7E194A0-D944-4C40-A700-BBFF66FF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528638"/>
            <a:ext cx="3313113" cy="592455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>
                <a:latin typeface="Cooper Black" panose="0208090404030B020404" pitchFamily="18" charset="0"/>
              </a:rPr>
              <a:t>Mentoring Ideas</a:t>
            </a:r>
            <a:endParaRPr lang="en-GB" altLang="en-US" sz="1800">
              <a:latin typeface="Cooper Black" panose="0208090404030B0204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Organising yourself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Studying in a group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Using Interactive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  websites/podcasts/SQA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Subject specific guidance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Dealing with stress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ooper Black" panose="0208090404030B020404" pitchFamily="18" charset="0"/>
              </a:rPr>
              <a:t>   exam pressure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Exam technique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Personal Planning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Setting Priorities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SMART Targets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Group Revision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1800">
                <a:latin typeface="Cooper Black" panose="0208090404030B020404" pitchFamily="18" charset="0"/>
              </a:rPr>
              <a:t>Quizzes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53E7-DB40-4175-AA7C-EB6C085B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/>
              <a:t>Previous Work in 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9907-390A-4417-9C27-3B9E093BD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/>
              <a:t>In November before the first formal assessment diet we looked at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Mrs Macdonald’s Mentoring Booklet (Exam Preparation Folder in Teams)</a:t>
            </a:r>
          </a:p>
          <a:p>
            <a:r>
              <a:rPr lang="en-GB" sz="2800" dirty="0"/>
              <a:t>Carmel’s Managing Exam Anxiety (Managing Anxiety Folder in Teams)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3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CD36BDA-4782-49F9-A2A0-C88569B3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Study Support/Mentoring Booklet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7BB08D-EDA2-4FD9-8C49-9DB7BEA2A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628963"/>
              </p:ext>
            </p:extLst>
          </p:nvPr>
        </p:nvGraphicFramePr>
        <p:xfrm>
          <a:off x="1981201" y="1600200"/>
          <a:ext cx="778055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495">
                  <a:extLst>
                    <a:ext uri="{9D8B030D-6E8A-4147-A177-3AD203B41FA5}">
                      <a16:colId xmlns:a16="http://schemas.microsoft.com/office/drawing/2014/main" val="341920662"/>
                    </a:ext>
                  </a:extLst>
                </a:gridCol>
                <a:gridCol w="6491064">
                  <a:extLst>
                    <a:ext uri="{9D8B030D-6E8A-4147-A177-3AD203B41FA5}">
                      <a16:colId xmlns:a16="http://schemas.microsoft.com/office/drawing/2014/main" val="262760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Welcome to Study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2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Planning your time and Seeing it through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26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Seeing it through and </a:t>
                      </a:r>
                      <a:r>
                        <a:rPr lang="en-GB" dirty="0" err="1"/>
                        <a:t>Mindmapping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24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the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12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Study Skills Help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10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Senior Study Support Classes 2019-20 – OUT OF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53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Seven - 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Other Subject Supports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8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Developing a Growth Mindset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Eleven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Keeping 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0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Twelve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Study Timetable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325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F6D3-7C87-4940-A748-61BFB79E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Essential study tips</a:t>
            </a:r>
            <a:br>
              <a:rPr lang="en-GB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4BAF5-7839-4639-854E-81D12B8C4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We all know we have to study hard and revise to get good grades, but what is the best way to study?</a:t>
            </a:r>
          </a:p>
          <a:p>
            <a:pPr algn="l"/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Here are our top three tips for successful studying: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Create effective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study notes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. They should be simple and concise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Add </a:t>
            </a:r>
            <a:r>
              <a:rPr lang="en-US" b="1" i="0" dirty="0">
                <a:solidFill>
                  <a:srgbClr val="231F20"/>
                </a:solidFill>
                <a:effectLst/>
                <a:latin typeface="ReithSans"/>
              </a:rPr>
              <a:t>context</a:t>
            </a: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 to what you have learnt by some extra reading or using an additional resource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1F20"/>
                </a:solidFill>
                <a:effectLst/>
                <a:latin typeface="ReithSans"/>
              </a:rPr>
              <a:t>Ask critical questions (when, where, why and how something happened)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16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FA602-0CDD-4EBB-9511-C4CC573F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Creating effective notes</a:t>
            </a:r>
            <a:br>
              <a:rPr lang="en-GB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07043-9DEA-479A-95CD-DDA0D9D1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307895"/>
          </a:xfrm>
        </p:spPr>
        <p:txBody>
          <a:bodyPr>
            <a:normAutofit fontScale="55000" lnSpcReduction="20000"/>
          </a:bodyPr>
          <a:lstStyle/>
          <a:p>
            <a:pPr marL="0" indent="0" algn="l" rtl="0" fontAlgn="t">
              <a:buNone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A key part of studying and revising is being able to take effective notes. Here's what you need to do:</a:t>
            </a: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Set a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regular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 time where you create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revision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 notes by picking out key information from your lesson notes</a:t>
            </a: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Key information can include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keywords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, dates or names that you need to know</a:t>
            </a: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Use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bullet points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, as these are easier to read and to remember</a:t>
            </a: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Write on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flashcards</a:t>
            </a:r>
            <a:endParaRPr lang="en-US" sz="3100" b="0" i="0" dirty="0">
              <a:solidFill>
                <a:srgbClr val="231F20"/>
              </a:solidFill>
              <a:effectLst/>
              <a:latin typeface="ReithSans"/>
            </a:endParaRP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Use different </a:t>
            </a:r>
            <a:r>
              <a:rPr lang="en-US" sz="3100" b="1" i="0" dirty="0" err="1">
                <a:solidFill>
                  <a:srgbClr val="231F20"/>
                </a:solidFill>
                <a:effectLst/>
                <a:latin typeface="ReithSans"/>
              </a:rPr>
              <a:t>colours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 and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symbols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 to separate different sections</a:t>
            </a:r>
          </a:p>
          <a:p>
            <a:pPr algn="l" rtl="0" fontAlgn="t">
              <a:buFont typeface="Arial" panose="020B0604020202020204" pitchFamily="34" charset="0"/>
              <a:buChar char="•"/>
            </a:pP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Use a </a:t>
            </a:r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highlighter</a:t>
            </a:r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 to highlight keywords and information</a:t>
            </a:r>
          </a:p>
          <a:p>
            <a:pPr algn="l" rtl="0" fontAlgn="t"/>
            <a:r>
              <a:rPr lang="en-US" sz="3100" b="0" i="0" dirty="0">
                <a:solidFill>
                  <a:srgbClr val="231F20"/>
                </a:solidFill>
                <a:effectLst/>
                <a:latin typeface="ReithSans"/>
              </a:rPr>
              <a:t>If you do this as you go through the academic year, it will make revision a lot easier when exam time comes.</a:t>
            </a:r>
          </a:p>
          <a:p>
            <a:pPr algn="l" rtl="0" fontAlgn="t"/>
            <a:r>
              <a:rPr lang="en-US" sz="3100" b="1" i="0" dirty="0">
                <a:solidFill>
                  <a:srgbClr val="231F20"/>
                </a:solidFill>
                <a:effectLst/>
                <a:latin typeface="ReithSans"/>
              </a:rPr>
              <a:t>Understanding the wider 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6819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D932-48C4-4DA8-8BF5-6E874415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31F20"/>
                </a:solidFill>
                <a:effectLst/>
                <a:latin typeface="ReithSans"/>
              </a:rPr>
              <a:t>Understanding the wider context</a:t>
            </a:r>
            <a:br>
              <a:rPr lang="en-GB" b="1" i="0" dirty="0">
                <a:solidFill>
                  <a:srgbClr val="231F20"/>
                </a:solidFill>
                <a:effectLst/>
                <a:latin typeface="ReithSans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BDC07-7485-4ACE-9C7B-89651B7FF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One trick to help you remember information is to understand the events 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ReithSans"/>
              </a:rPr>
              <a:t>around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 what you need to know. This is called </a:t>
            </a:r>
            <a:r>
              <a:rPr lang="en-US" sz="2400" b="1" i="0" dirty="0">
                <a:solidFill>
                  <a:srgbClr val="231F20"/>
                </a:solidFill>
                <a:effectLst/>
                <a:latin typeface="ReithSans"/>
              </a:rPr>
              <a:t>context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. A little extra reading or watching can go a long way.</a:t>
            </a:r>
          </a:p>
          <a:p>
            <a:pPr algn="l"/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Ask yourself: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Can you watch a </a:t>
            </a:r>
            <a:r>
              <a:rPr lang="en-US" sz="2400" b="0" i="0" dirty="0" err="1">
                <a:solidFill>
                  <a:srgbClr val="231F20"/>
                </a:solidFill>
                <a:effectLst/>
                <a:latin typeface="ReithSans"/>
              </a:rPr>
              <a:t>dramatised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 version of a book you are studying?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Are there any relevant BBC Bitesize guides you can look at?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31F20"/>
                </a:solidFill>
                <a:effectLst/>
                <a:latin typeface="ReithSans"/>
              </a:rPr>
              <a:t>Are there any relevant podcasts you can listen to?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9702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51</TotalTime>
  <Words>2290</Words>
  <Application>Microsoft Office PowerPoint</Application>
  <PresentationFormat>Widescreen</PresentationFormat>
  <Paragraphs>231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Cooper Black</vt:lpstr>
      <vt:lpstr>Gill Sans MT</vt:lpstr>
      <vt:lpstr>Papyrus</vt:lpstr>
      <vt:lpstr>ReithSans</vt:lpstr>
      <vt:lpstr>Gallery</vt:lpstr>
      <vt:lpstr>St Augustine’s HS</vt:lpstr>
      <vt:lpstr>Exam essentials</vt:lpstr>
      <vt:lpstr>PowerPoint Presentation</vt:lpstr>
      <vt:lpstr>PowerPoint Presentation</vt:lpstr>
      <vt:lpstr>Previous Work in PSE</vt:lpstr>
      <vt:lpstr>Study Support/Mentoring Booklet</vt:lpstr>
      <vt:lpstr>Essential study tips </vt:lpstr>
      <vt:lpstr>Creating effective notes </vt:lpstr>
      <vt:lpstr>Understanding the wider context </vt:lpstr>
      <vt:lpstr>REVISION: Stay motivated</vt:lpstr>
      <vt:lpstr> Exam essentials: Planning your revision  </vt:lpstr>
      <vt:lpstr>Getting organised </vt:lpstr>
      <vt:lpstr>How to make your revision manageable. </vt:lpstr>
      <vt:lpstr>Revision: timetables and planning </vt:lpstr>
      <vt:lpstr>See Templates of Planners You could make up your documents and then save and update (keep down on repetition)</vt:lpstr>
      <vt:lpstr>How do I revise? </vt:lpstr>
      <vt:lpstr>Revision tecnhiques – click for video clips www.bbc.co.uk/bitesize/articles/zgc3w6f </vt:lpstr>
      <vt:lpstr>How to create a great mind map </vt:lpstr>
      <vt:lpstr>Asking critical questions </vt:lpstr>
      <vt:lpstr>Exam essentials: Inside an examiner’s mind (linked to SQA assessment criteria)</vt:lpstr>
      <vt:lpstr>Let's recap </vt:lpstr>
      <vt:lpstr>Dos and Don'ts Follow our examiners’ dos and don'ts for exam success: </vt:lpstr>
      <vt:lpstr>Revision: how to use past exam papers  </vt:lpstr>
      <vt:lpstr>Command words and their definitions </vt:lpstr>
      <vt:lpstr> The BBC Bitesize - Revision app: available on tablet and mobile </vt:lpstr>
      <vt:lpstr>Contact class teachers/psl for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Augustine’s HS</dc:title>
  <dc:creator>Geraldine Kelly</dc:creator>
  <cp:lastModifiedBy>Geraldine Kelly</cp:lastModifiedBy>
  <cp:revision>14</cp:revision>
  <dcterms:created xsi:type="dcterms:W3CDTF">2021-02-24T06:01:51Z</dcterms:created>
  <dcterms:modified xsi:type="dcterms:W3CDTF">2021-03-03T13:28:39Z</dcterms:modified>
</cp:coreProperties>
</file>