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56" r:id="rId5"/>
    <p:sldId id="415" r:id="rId6"/>
    <p:sldId id="377" r:id="rId7"/>
    <p:sldId id="463" r:id="rId8"/>
    <p:sldId id="40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B42750-4D3C-AD28-2546-415C83CDEDEB}" v="66" dt="2025-01-13T13:41:29.865"/>
    <p1510:client id="{768FE6E0-E686-8895-851D-DADB81F06D5B}" v="20" dt="2025-01-13T08:30:16.441"/>
    <p1510:client id="{9668EDC8-7CF2-EADE-6B0C-8B0CBE362152}" v="6" dt="2025-01-13T08:05:14.572"/>
    <p1510:client id="{97FF6F82-7C00-15AE-3D6B-DA2651B5F039}" v="43" dt="2025-01-13T16:13:39.739"/>
    <p1510:client id="{9A3BE803-5437-F9E9-6F28-5C79D6E65812}" v="1" dt="2025-01-14T09:03:00.068"/>
    <p1510:client id="{AD38EC76-3745-C4C2-6A4E-9AA95050C8F1}" v="11" dt="2025-01-13T14:53:08.695"/>
    <p1510:client id="{DE2FCC6F-1B5A-FCEE-5BE3-9D51D0F78A82}" v="28" dt="2025-01-13T10:09:04.150"/>
    <p1510:client id="{E1378C68-7301-E3AC-9E47-A53F0520D7FA}" v="52" dt="2025-01-13T08:24:35.617"/>
    <p1510:client id="{EA2C375D-7C01-6775-63C6-C3A025BA2E5F}" v="2" dt="2025-01-13T11:24:02.2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4D4666-E8C1-497D-B98E-B2D47FD75778}" type="datetimeFigureOut">
              <a:t>1/15/2025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2081A-FD13-4DBA-92D5-5EDF8538B6EB}" type="slidenum">
              <a:t>‹#›</a:t>
            </a:fld>
            <a:endParaRPr lang="en-GB"/>
          </a:p>
        </p:txBody>
      </p:sp>
    </p:spTree>
    <p:extLst>
      <p:ext uri="{BB962C8B-B14F-4D97-AF65-F5344CB8AC3E}">
        <p14:creationId xmlns:p14="http://schemas.microsoft.com/office/powerpoint/2010/main" val="1464896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cap="all"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cap="all"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cap="all"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a:extLst>
              <a:ext uri="{FF2B5EF4-FFF2-40B4-BE49-F238E27FC236}">
                <a16:creationId xmlns:a16="http://schemas.microsoft.com/office/drawing/2014/main" id="{463D7850-C2A6-43CE-BBE4-8E81A0A593BF}"/>
              </a:ext>
              <a:ext uri="{C183D7F6-B498-43B3-948B-1728B52AA6E4}">
                <adec:decorative xmlns:adec="http://schemas.microsoft.com/office/drawing/2017/decorative" val="1"/>
              </a:ext>
            </a:extLst>
          </p:cNvPr>
          <p:cNvCxnSpPr>
            <a:cxnSpLocks/>
          </p:cNvCxnSpPr>
          <p:nvPr/>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 uri="{C183D7F6-B498-43B3-948B-1728B52AA6E4}">
                <adec:decorative xmlns:adec="http://schemas.microsoft.com/office/drawing/2017/decorative" val="1"/>
              </a:ext>
            </a:extLst>
          </p:cNvPr>
          <p:cNvCxnSpPr>
            <a:cxnSpLocks/>
          </p:cNvCxnSpPr>
          <p:nvPr/>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cap="all"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a:t>Pitch Deck</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B5CEABB6-07DC-46E8-9B57-56EC44A396E5}" type="slidenum">
              <a:rPr lang="en-US" smtClean="0"/>
              <a:t>‹#›</a:t>
            </a:fld>
            <a:endParaRPr lang="en-US"/>
          </a:p>
        </p:txBody>
      </p:sp>
    </p:spTree>
    <p:extLst>
      <p:ext uri="{BB962C8B-B14F-4D97-AF65-F5344CB8AC3E}">
        <p14:creationId xmlns:p14="http://schemas.microsoft.com/office/powerpoint/2010/main" val="395118558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1/15/2025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image" Target="../media/image9.jpe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5" name="Arc 24">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p:cNvSpPr>
            <a:spLocks noGrp="1"/>
          </p:cNvSpPr>
          <p:nvPr>
            <p:ph type="ctrTitle"/>
          </p:nvPr>
        </p:nvSpPr>
        <p:spPr>
          <a:xfrm>
            <a:off x="4038600" y="1939159"/>
            <a:ext cx="7644627" cy="2751086"/>
          </a:xfrm>
        </p:spPr>
        <p:txBody>
          <a:bodyPr>
            <a:normAutofit/>
          </a:bodyPr>
          <a:lstStyle/>
          <a:p>
            <a:r>
              <a:rPr lang="en-US" b="1" dirty="0">
                <a:cs typeface="Calibri Light"/>
              </a:rPr>
              <a:t>S2 Course Choice</a:t>
            </a:r>
            <a:br>
              <a:rPr lang="en-US" b="1" dirty="0">
                <a:cs typeface="Calibri Light"/>
              </a:rPr>
            </a:br>
            <a:br>
              <a:rPr lang="en-US" b="1" dirty="0">
                <a:cs typeface="Calibri Light"/>
              </a:rPr>
            </a:br>
            <a:r>
              <a:rPr lang="en-US" b="1" dirty="0">
                <a:cs typeface="Calibri Light"/>
              </a:rPr>
              <a:t>New Courses  </a:t>
            </a: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A32A-FE10-FFAE-899F-D6C8A033E939}"/>
              </a:ext>
            </a:extLst>
          </p:cNvPr>
          <p:cNvSpPr>
            <a:spLocks noGrp="1"/>
          </p:cNvSpPr>
          <p:nvPr>
            <p:ph type="title"/>
          </p:nvPr>
        </p:nvSpPr>
        <p:spPr/>
        <p:txBody>
          <a:bodyPr/>
          <a:lstStyle/>
          <a:p>
            <a:r>
              <a:rPr lang="en-US" dirty="0">
                <a:latin typeface="Trebuchet MS"/>
                <a:ea typeface="Calibri Light"/>
                <a:cs typeface="Calibri Light"/>
              </a:rPr>
              <a:t>Science</a:t>
            </a:r>
            <a:endParaRPr lang="en-US" dirty="0">
              <a:latin typeface="Trebuchet MS"/>
            </a:endParaRPr>
          </a:p>
        </p:txBody>
      </p:sp>
      <p:sp>
        <p:nvSpPr>
          <p:cNvPr id="3" name="Content Placeholder 2">
            <a:extLst>
              <a:ext uri="{FF2B5EF4-FFF2-40B4-BE49-F238E27FC236}">
                <a16:creationId xmlns:a16="http://schemas.microsoft.com/office/drawing/2014/main" id="{9B81E466-E9C7-0412-1E41-C3DDA019473B}"/>
              </a:ext>
            </a:extLst>
          </p:cNvPr>
          <p:cNvSpPr>
            <a:spLocks noGrp="1"/>
          </p:cNvSpPr>
          <p:nvPr>
            <p:ph idx="1"/>
          </p:nvPr>
        </p:nvSpPr>
        <p:spPr>
          <a:xfrm>
            <a:off x="838200" y="1825625"/>
            <a:ext cx="10515600" cy="1238762"/>
          </a:xfrm>
        </p:spPr>
        <p:txBody>
          <a:bodyPr vert="horz" lIns="91440" tIns="45720" rIns="91440" bIns="45720" rtlCol="0" anchor="t">
            <a:normAutofit/>
          </a:bodyPr>
          <a:lstStyle/>
          <a:p>
            <a:pPr marL="0" indent="0">
              <a:buNone/>
            </a:pPr>
            <a:r>
              <a:rPr lang="en-US" sz="2400">
                <a:latin typeface="Trebuchet MS"/>
              </a:rPr>
              <a:t>This course provides a basic introduction to science with an emphasis on scientific skills. It is made up of three units linking with each of the fundamental sciences.</a:t>
            </a:r>
            <a:endParaRPr lang="en-US" sz="2400">
              <a:latin typeface="Trebuchet MS"/>
              <a:ea typeface="Calibri" panose="020F0502020204030204"/>
              <a:cs typeface="Calibri" panose="020F0502020204030204"/>
            </a:endParaRPr>
          </a:p>
          <a:p>
            <a:pPr marL="0" indent="0">
              <a:buNone/>
            </a:pPr>
            <a:endParaRPr lang="en-US">
              <a:latin typeface="Aptos"/>
              <a:ea typeface="Calibri" panose="020F0502020204030204"/>
              <a:cs typeface="Calibri" panose="020F0502020204030204"/>
            </a:endParaRPr>
          </a:p>
        </p:txBody>
      </p:sp>
      <p:sp>
        <p:nvSpPr>
          <p:cNvPr id="4" name="TextBox 3">
            <a:extLst>
              <a:ext uri="{FF2B5EF4-FFF2-40B4-BE49-F238E27FC236}">
                <a16:creationId xmlns:a16="http://schemas.microsoft.com/office/drawing/2014/main" id="{6CED1682-0E07-7769-6BF2-4327A10684E6}"/>
              </a:ext>
            </a:extLst>
          </p:cNvPr>
          <p:cNvSpPr txBox="1"/>
          <p:nvPr/>
        </p:nvSpPr>
        <p:spPr>
          <a:xfrm>
            <a:off x="634797" y="3435457"/>
            <a:ext cx="3655016"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Trebuchet MS"/>
                <a:ea typeface="Times New Roman"/>
              </a:rPr>
              <a:t>1. Life Sciences:</a:t>
            </a:r>
            <a:endParaRPr lang="en-US" sz="2000">
              <a:latin typeface="Trebuchet MS"/>
              <a:ea typeface="Times New Roman"/>
              <a:cs typeface="Calibri"/>
            </a:endParaRPr>
          </a:p>
          <a:p>
            <a:endParaRPr lang="en-US" sz="2000">
              <a:latin typeface="Trebuchet MS"/>
              <a:ea typeface="Times New Roman"/>
              <a:cs typeface="Calibri"/>
            </a:endParaRPr>
          </a:p>
          <a:p>
            <a:r>
              <a:rPr lang="en-US" sz="2000">
                <a:latin typeface="Trebuchet MS"/>
                <a:ea typeface="Times New Roman"/>
              </a:rPr>
              <a:t>Basic biology concepts, including living organisms and their environment.</a:t>
            </a:r>
            <a:endParaRPr lang="en-US" sz="2000">
              <a:latin typeface="Trebuchet MS"/>
              <a:ea typeface="Times New Roman"/>
              <a:cs typeface="Calibri"/>
            </a:endParaRPr>
          </a:p>
          <a:p>
            <a:endParaRPr lang="en-US" sz="2000">
              <a:latin typeface="Trebuchet MS"/>
              <a:ea typeface="Times New Roman"/>
              <a:cs typeface="Calibri"/>
            </a:endParaRPr>
          </a:p>
          <a:p>
            <a:r>
              <a:rPr lang="en-US" sz="2000">
                <a:latin typeface="Trebuchet MS"/>
                <a:ea typeface="Times New Roman"/>
              </a:rPr>
              <a:t>Introduction to human health and the impact of lifestyle choices.</a:t>
            </a:r>
            <a:endParaRPr lang="en-US" sz="2000">
              <a:latin typeface="Trebuchet MS"/>
            </a:endParaRPr>
          </a:p>
        </p:txBody>
      </p:sp>
      <p:sp>
        <p:nvSpPr>
          <p:cNvPr id="5" name="TextBox 4">
            <a:extLst>
              <a:ext uri="{FF2B5EF4-FFF2-40B4-BE49-F238E27FC236}">
                <a16:creationId xmlns:a16="http://schemas.microsoft.com/office/drawing/2014/main" id="{2FE210A4-C1FE-031A-47FE-A4AA03C4B3FE}"/>
              </a:ext>
            </a:extLst>
          </p:cNvPr>
          <p:cNvSpPr txBox="1"/>
          <p:nvPr/>
        </p:nvSpPr>
        <p:spPr>
          <a:xfrm>
            <a:off x="4726251" y="3435457"/>
            <a:ext cx="3447688" cy="24622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Trebuchet MS"/>
                <a:ea typeface="+mn-lt"/>
                <a:cs typeface="+mn-lt"/>
              </a:rPr>
              <a:t>2. Earth Sciences:</a:t>
            </a:r>
            <a:endParaRPr lang="en-US" sz="2000">
              <a:latin typeface="Trebuchet MS"/>
              <a:ea typeface="Calibri"/>
              <a:cs typeface="Calibri"/>
            </a:endParaRPr>
          </a:p>
          <a:p>
            <a:endParaRPr lang="en-US" sz="2000">
              <a:latin typeface="Trebuchet MS"/>
              <a:ea typeface="Calibri"/>
              <a:cs typeface="Calibri"/>
            </a:endParaRPr>
          </a:p>
          <a:p>
            <a:r>
              <a:rPr lang="en-US" sz="2000">
                <a:latin typeface="Trebuchet MS"/>
                <a:ea typeface="+mn-lt"/>
                <a:cs typeface="+mn-lt"/>
              </a:rPr>
              <a:t>Topics such as the Earth’s resources, the environment, and sustainability.</a:t>
            </a:r>
            <a:endParaRPr lang="en-US" sz="2000">
              <a:latin typeface="Trebuchet MS"/>
              <a:ea typeface="Calibri"/>
              <a:cs typeface="Calibri"/>
            </a:endParaRPr>
          </a:p>
          <a:p>
            <a:endParaRPr lang="en-US"/>
          </a:p>
          <a:p>
            <a:endParaRPr lang="en-US"/>
          </a:p>
          <a:p>
            <a:pPr algn="l"/>
            <a:endParaRPr lang="en-US">
              <a:ea typeface="Calibri"/>
              <a:cs typeface="Calibri"/>
            </a:endParaRPr>
          </a:p>
        </p:txBody>
      </p:sp>
      <p:sp>
        <p:nvSpPr>
          <p:cNvPr id="6" name="TextBox 5">
            <a:extLst>
              <a:ext uri="{FF2B5EF4-FFF2-40B4-BE49-F238E27FC236}">
                <a16:creationId xmlns:a16="http://schemas.microsoft.com/office/drawing/2014/main" id="{03DCF7DD-8434-DF28-4BC2-8BF1012931CB}"/>
              </a:ext>
            </a:extLst>
          </p:cNvPr>
          <p:cNvSpPr txBox="1"/>
          <p:nvPr/>
        </p:nvSpPr>
        <p:spPr>
          <a:xfrm>
            <a:off x="8618860" y="3461288"/>
            <a:ext cx="2743199" cy="28315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Trebuchet MS"/>
                <a:ea typeface="+mn-lt"/>
                <a:cs typeface="+mn-lt"/>
              </a:rPr>
              <a:t>3. Physical Sciences:</a:t>
            </a:r>
            <a:endParaRPr lang="en-US" sz="2000">
              <a:latin typeface="Trebuchet MS"/>
              <a:ea typeface="Calibri"/>
              <a:cs typeface="Calibri"/>
            </a:endParaRPr>
          </a:p>
          <a:p>
            <a:endParaRPr lang="en-US" sz="2000">
              <a:latin typeface="Trebuchet MS"/>
              <a:ea typeface="Calibri"/>
              <a:cs typeface="Calibri"/>
            </a:endParaRPr>
          </a:p>
          <a:p>
            <a:r>
              <a:rPr lang="en-US" sz="2000">
                <a:latin typeface="Trebuchet MS"/>
                <a:ea typeface="+mn-lt"/>
                <a:cs typeface="+mn-lt"/>
              </a:rPr>
              <a:t>Basic principles of chemistry and physics, including energy, forces, electricity, and space exploration.</a:t>
            </a:r>
            <a:endParaRPr lang="en-US" sz="2000">
              <a:latin typeface="Trebuchet MS"/>
            </a:endParaRPr>
          </a:p>
          <a:p>
            <a:pPr algn="l"/>
            <a:endParaRPr lang="en-US">
              <a:ea typeface="Calibri"/>
              <a:cs typeface="Calibri"/>
            </a:endParaRPr>
          </a:p>
        </p:txBody>
      </p:sp>
      <p:pic>
        <p:nvPicPr>
          <p:cNvPr id="7" name="Picture 4">
            <a:extLst>
              <a:ext uri="{FF2B5EF4-FFF2-40B4-BE49-F238E27FC236}">
                <a16:creationId xmlns:a16="http://schemas.microsoft.com/office/drawing/2014/main" id="{BF53B7D9-CE4E-4A34-2109-5C555D21F18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40047" y="185292"/>
            <a:ext cx="1101635" cy="795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22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A43A78-2815-E1F2-0416-80746EBCB4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C83D44-027F-B416-B87B-1F6C4814D199}"/>
              </a:ext>
            </a:extLst>
          </p:cNvPr>
          <p:cNvSpPr>
            <a:spLocks noGrp="1"/>
          </p:cNvSpPr>
          <p:nvPr>
            <p:ph type="title"/>
          </p:nvPr>
        </p:nvSpPr>
        <p:spPr>
          <a:xfrm>
            <a:off x="1885156" y="3177"/>
            <a:ext cx="8603012" cy="982663"/>
          </a:xfrm>
        </p:spPr>
        <p:txBody>
          <a:bodyPr/>
          <a:lstStyle/>
          <a:p>
            <a:r>
              <a:rPr lang="en-US" b="1" dirty="0"/>
              <a:t>ENGINEERING SKILLS</a:t>
            </a:r>
          </a:p>
        </p:txBody>
      </p:sp>
      <p:sp>
        <p:nvSpPr>
          <p:cNvPr id="4" name="Text Placeholder 3">
            <a:extLst>
              <a:ext uri="{FF2B5EF4-FFF2-40B4-BE49-F238E27FC236}">
                <a16:creationId xmlns:a16="http://schemas.microsoft.com/office/drawing/2014/main" id="{03FEBBED-8A81-F220-64B2-016CBC99EDC9}"/>
              </a:ext>
            </a:extLst>
          </p:cNvPr>
          <p:cNvSpPr>
            <a:spLocks noGrp="1"/>
          </p:cNvSpPr>
          <p:nvPr>
            <p:ph type="body" idx="1"/>
          </p:nvPr>
        </p:nvSpPr>
        <p:spPr>
          <a:xfrm>
            <a:off x="531904" y="3442360"/>
            <a:ext cx="2882475" cy="404813"/>
          </a:xfrm>
        </p:spPr>
        <p:txBody>
          <a:bodyPr/>
          <a:lstStyle/>
          <a:p>
            <a:pPr algn="ctr"/>
            <a:r>
              <a:rPr lang="en-US"/>
              <a:t>ELECTRICAL / ELECTRONIC</a:t>
            </a:r>
          </a:p>
        </p:txBody>
      </p:sp>
      <p:sp>
        <p:nvSpPr>
          <p:cNvPr id="22" name="Text Placeholder 3">
            <a:extLst>
              <a:ext uri="{FF2B5EF4-FFF2-40B4-BE49-F238E27FC236}">
                <a16:creationId xmlns:a16="http://schemas.microsoft.com/office/drawing/2014/main" id="{73F27DE3-036D-89C8-FA39-5AFB6EB27E93}"/>
              </a:ext>
            </a:extLst>
          </p:cNvPr>
          <p:cNvSpPr txBox="1">
            <a:spLocks/>
          </p:cNvSpPr>
          <p:nvPr/>
        </p:nvSpPr>
        <p:spPr>
          <a:xfrm>
            <a:off x="6186662" y="3229288"/>
            <a:ext cx="2882475" cy="404812"/>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lang="en-US" sz="2000" kern="1200" cap="all" spc="150" baseline="0" dirty="0" smtClean="0">
                <a:solidFill>
                  <a:schemeClr val="tx1"/>
                </a:solidFill>
                <a:latin typeface="+mj-lt"/>
                <a:ea typeface="+mj-ea"/>
                <a:cs typeface="+mj-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all" spc="150" normalizeH="0" baseline="0" noProof="0">
                <a:ln>
                  <a:noFill/>
                </a:ln>
                <a:solidFill>
                  <a:prstClr val="black"/>
                </a:solidFill>
                <a:effectLst/>
                <a:uLnTx/>
                <a:uFillTx/>
                <a:latin typeface="Calibri Light" panose="020F0302020204030204"/>
                <a:ea typeface="+mj-ea"/>
                <a:cs typeface="+mj-cs"/>
              </a:rPr>
              <a:t>MAINTENANCE</a:t>
            </a:r>
          </a:p>
        </p:txBody>
      </p:sp>
      <p:sp>
        <p:nvSpPr>
          <p:cNvPr id="8" name="Text Placeholder 3">
            <a:extLst>
              <a:ext uri="{FF2B5EF4-FFF2-40B4-BE49-F238E27FC236}">
                <a16:creationId xmlns:a16="http://schemas.microsoft.com/office/drawing/2014/main" id="{3EA40091-4EDF-B11E-8729-7C4F9EC60472}"/>
              </a:ext>
            </a:extLst>
          </p:cNvPr>
          <p:cNvSpPr txBox="1">
            <a:spLocks/>
          </p:cNvSpPr>
          <p:nvPr/>
        </p:nvSpPr>
        <p:spPr>
          <a:xfrm>
            <a:off x="3506443" y="3234135"/>
            <a:ext cx="2882475" cy="404812"/>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lang="en-US" sz="2000" kern="1200" cap="all" spc="150" baseline="0" dirty="0" smtClean="0">
                <a:solidFill>
                  <a:schemeClr val="tx1"/>
                </a:solidFill>
                <a:latin typeface="+mj-lt"/>
                <a:ea typeface="+mj-ea"/>
                <a:cs typeface="+mj-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solidFill>
                  <a:prstClr val="black"/>
                </a:solidFill>
                <a:latin typeface="Calibri Light" panose="020F0302020204030204"/>
              </a:rPr>
              <a:t>FABRICATION</a:t>
            </a:r>
            <a:endParaRPr kumimoji="0" lang="en-US" sz="2000" b="0" i="0" u="none" strike="noStrike" kern="1200" cap="all" spc="150" normalizeH="0" baseline="0" noProof="0">
              <a:ln>
                <a:noFill/>
              </a:ln>
              <a:solidFill>
                <a:prstClr val="black"/>
              </a:solidFill>
              <a:effectLst/>
              <a:uLnTx/>
              <a:uFillTx/>
              <a:latin typeface="Calibri Light" panose="020F0302020204030204"/>
              <a:ea typeface="+mj-ea"/>
              <a:cs typeface="+mj-cs"/>
            </a:endParaRPr>
          </a:p>
        </p:txBody>
      </p:sp>
      <p:pic>
        <p:nvPicPr>
          <p:cNvPr id="3" name="Picture 2">
            <a:extLst>
              <a:ext uri="{FF2B5EF4-FFF2-40B4-BE49-F238E27FC236}">
                <a16:creationId xmlns:a16="http://schemas.microsoft.com/office/drawing/2014/main" id="{192B7D7F-02A2-0248-9E72-782F1D402284}"/>
              </a:ext>
            </a:extLst>
          </p:cNvPr>
          <p:cNvPicPr>
            <a:picLocks noChangeAspect="1"/>
          </p:cNvPicPr>
          <p:nvPr/>
        </p:nvPicPr>
        <p:blipFill>
          <a:blip r:embed="rId2"/>
          <a:stretch>
            <a:fillRect/>
          </a:stretch>
        </p:blipFill>
        <p:spPr>
          <a:xfrm>
            <a:off x="3590892" y="1246545"/>
            <a:ext cx="2416613" cy="1812459"/>
          </a:xfrm>
          <a:prstGeom prst="rect">
            <a:avLst/>
          </a:prstGeom>
        </p:spPr>
      </p:pic>
      <p:pic>
        <p:nvPicPr>
          <p:cNvPr id="2050" name="Picture 2" descr="House Wiring for Beginners - DIYWiki">
            <a:extLst>
              <a:ext uri="{FF2B5EF4-FFF2-40B4-BE49-F238E27FC236}">
                <a16:creationId xmlns:a16="http://schemas.microsoft.com/office/drawing/2014/main" id="{E882BFA4-5374-2B04-B859-C222168A706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1904" y="1214917"/>
            <a:ext cx="2762445" cy="187268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9E77AB4E-D222-E151-F95B-0A6A5C526DE8}"/>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4643" b="16323"/>
          <a:stretch/>
        </p:blipFill>
        <p:spPr bwMode="auto">
          <a:xfrm>
            <a:off x="6488928" y="980917"/>
            <a:ext cx="2128531" cy="2242984"/>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3">
            <a:extLst>
              <a:ext uri="{FF2B5EF4-FFF2-40B4-BE49-F238E27FC236}">
                <a16:creationId xmlns:a16="http://schemas.microsoft.com/office/drawing/2014/main" id="{656315F5-4421-8F62-BFA9-6F137DF781A4}"/>
              </a:ext>
            </a:extLst>
          </p:cNvPr>
          <p:cNvSpPr txBox="1">
            <a:spLocks/>
          </p:cNvSpPr>
          <p:nvPr/>
        </p:nvSpPr>
        <p:spPr>
          <a:xfrm>
            <a:off x="8949628" y="3310111"/>
            <a:ext cx="2882475" cy="404812"/>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lang="en-US" sz="2000" kern="1200" cap="all" spc="150" baseline="0" dirty="0" smtClean="0">
                <a:solidFill>
                  <a:schemeClr val="tx1"/>
                </a:solidFill>
                <a:latin typeface="+mj-lt"/>
                <a:ea typeface="+mj-ea"/>
                <a:cs typeface="+mj-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all" spc="150" normalizeH="0" baseline="0" noProof="0">
                <a:ln>
                  <a:noFill/>
                </a:ln>
                <a:solidFill>
                  <a:prstClr val="black"/>
                </a:solidFill>
                <a:effectLst/>
                <a:uLnTx/>
                <a:uFillTx/>
                <a:latin typeface="Calibri Light" panose="020F0302020204030204"/>
                <a:ea typeface="+mj-ea"/>
                <a:cs typeface="+mj-cs"/>
              </a:rPr>
              <a:t>DESIGN &amp; MANUFACTURE</a:t>
            </a:r>
          </a:p>
        </p:txBody>
      </p:sp>
      <p:pic>
        <p:nvPicPr>
          <p:cNvPr id="2054" name="Picture 6">
            <a:extLst>
              <a:ext uri="{FF2B5EF4-FFF2-40B4-BE49-F238E27FC236}">
                <a16:creationId xmlns:a16="http://schemas.microsoft.com/office/drawing/2014/main" id="{EEFB18EA-79A4-3517-030F-94F9D5EE099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5491" y="1194629"/>
            <a:ext cx="2847975" cy="16002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47D15125-8416-DFFC-5530-3C3ED43E5EFA}"/>
              </a:ext>
            </a:extLst>
          </p:cNvPr>
          <p:cNvSpPr txBox="1"/>
          <p:nvPr/>
        </p:nvSpPr>
        <p:spPr>
          <a:xfrm>
            <a:off x="445901" y="3995369"/>
            <a:ext cx="11300198" cy="2308324"/>
          </a:xfrm>
          <a:prstGeom prst="rect">
            <a:avLst/>
          </a:prstGeom>
          <a:noFill/>
        </p:spPr>
        <p:txBody>
          <a:bodyPr wrap="square">
            <a:spAutoFit/>
          </a:bodyPr>
          <a:lstStyle/>
          <a:p>
            <a:r>
              <a:rPr lang="en-GB" b="0" i="0">
                <a:solidFill>
                  <a:srgbClr val="21333A"/>
                </a:solidFill>
                <a:effectLst/>
                <a:latin typeface="lato" panose="020F0502020204030204" pitchFamily="34" charset="0"/>
              </a:rPr>
              <a:t>This course will provide the broad practical skills base needed in engineering manufacturing systems and processes. Learners will develop the skills and knowledge necessary for basic engineering processes and maintenance, working on a range of engineering systems including fitting using hand skills, fabrication engineering, manufacturing project design and electrical and electronic engineering.  The course supports progression into other engineering studies, training or employment. The course provides the basis that allows candidates to gain insight into other engineering occupations such as mechanical, fabrication, automotive, electrical and electronic. The subjects you study will help you to decide the career path that you wish to take in the future.</a:t>
            </a:r>
            <a:endParaRPr lang="en-GB"/>
          </a:p>
        </p:txBody>
      </p:sp>
      <p:pic>
        <p:nvPicPr>
          <p:cNvPr id="9" name="Picture 4">
            <a:extLst>
              <a:ext uri="{FF2B5EF4-FFF2-40B4-BE49-F238E27FC236}">
                <a16:creationId xmlns:a16="http://schemas.microsoft.com/office/drawing/2014/main" id="{C458E60C-743F-65A3-0DF7-6F2D80460EA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840047" y="185292"/>
            <a:ext cx="1101635" cy="795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2224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050"/>
                                        </p:tgtEl>
                                        <p:attrNameLst>
                                          <p:attrName>style.visibility</p:attrName>
                                        </p:attrNameLst>
                                      </p:cBhvr>
                                      <p:to>
                                        <p:strVal val="visible"/>
                                      </p:to>
                                    </p:set>
                                    <p:animEffect transition="in" filter="fade">
                                      <p:cBhvr>
                                        <p:cTn id="20" dur="500"/>
                                        <p:tgtEl>
                                          <p:spTgt spid="205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Effect transition="in" filter="fade">
                                      <p:cBhvr>
                                        <p:cTn id="25" dur="500"/>
                                        <p:tgtEl>
                                          <p:spTgt spid="8">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5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052"/>
                                        </p:tgtEl>
                                        <p:attrNameLst>
                                          <p:attrName>style.visibility</p:attrName>
                                        </p:attrNameLst>
                                      </p:cBhvr>
                                      <p:to>
                                        <p:strVal val="visible"/>
                                      </p:to>
                                    </p:set>
                                    <p:animEffect transition="in" filter="fade">
                                      <p:cBhvr>
                                        <p:cTn id="40" dur="500"/>
                                        <p:tgtEl>
                                          <p:spTgt spid="2052"/>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fade">
                                      <p:cBhvr>
                                        <p:cTn id="45" dur="500"/>
                                        <p:tgtEl>
                                          <p:spTgt spid="5"/>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2054"/>
                                        </p:tgtEl>
                                        <p:attrNameLst>
                                          <p:attrName>style.visibility</p:attrName>
                                        </p:attrNameLst>
                                      </p:cBhvr>
                                      <p:to>
                                        <p:strVal val="visible"/>
                                      </p:to>
                                    </p:set>
                                    <p:animEffect transition="in" filter="fade">
                                      <p:cBhvr>
                                        <p:cTn id="50" dur="500"/>
                                        <p:tgtEl>
                                          <p:spTgt spid="2054"/>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22" grpId="0"/>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A0F472-1722-B5FD-CB90-074B1B24F4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FC1F8-6568-2192-5E89-1038522CDDA8}"/>
              </a:ext>
            </a:extLst>
          </p:cNvPr>
          <p:cNvSpPr>
            <a:spLocks noGrp="1"/>
          </p:cNvSpPr>
          <p:nvPr>
            <p:ph type="title"/>
          </p:nvPr>
        </p:nvSpPr>
        <p:spPr>
          <a:xfrm>
            <a:off x="1812728" y="127958"/>
            <a:ext cx="8421688" cy="982663"/>
          </a:xfrm>
        </p:spPr>
        <p:txBody>
          <a:bodyPr/>
          <a:lstStyle/>
          <a:p>
            <a:r>
              <a:rPr lang="en-US" b="1" dirty="0"/>
              <a:t>PHOTOGRAPHY</a:t>
            </a:r>
          </a:p>
        </p:txBody>
      </p:sp>
      <p:sp>
        <p:nvSpPr>
          <p:cNvPr id="4" name="Text Placeholder 3">
            <a:extLst>
              <a:ext uri="{FF2B5EF4-FFF2-40B4-BE49-F238E27FC236}">
                <a16:creationId xmlns:a16="http://schemas.microsoft.com/office/drawing/2014/main" id="{0B53BE06-C62B-8512-C5CF-161520E5EECB}"/>
              </a:ext>
            </a:extLst>
          </p:cNvPr>
          <p:cNvSpPr>
            <a:spLocks noGrp="1"/>
          </p:cNvSpPr>
          <p:nvPr>
            <p:ph type="body" idx="1"/>
          </p:nvPr>
        </p:nvSpPr>
        <p:spPr>
          <a:xfrm>
            <a:off x="251345" y="3530948"/>
            <a:ext cx="2882475" cy="615489"/>
          </a:xfrm>
        </p:spPr>
        <p:txBody>
          <a:bodyPr/>
          <a:lstStyle/>
          <a:p>
            <a:pPr algn="ctr"/>
            <a:r>
              <a:rPr lang="en-US"/>
              <a:t>UNDERSTANDING PHOTOGRAPHY</a:t>
            </a:r>
          </a:p>
        </p:txBody>
      </p:sp>
      <p:sp>
        <p:nvSpPr>
          <p:cNvPr id="6" name="Text Placeholder 5">
            <a:extLst>
              <a:ext uri="{FF2B5EF4-FFF2-40B4-BE49-F238E27FC236}">
                <a16:creationId xmlns:a16="http://schemas.microsoft.com/office/drawing/2014/main" id="{22F65432-8B6A-5518-801A-777D1236CF19}"/>
              </a:ext>
            </a:extLst>
          </p:cNvPr>
          <p:cNvSpPr>
            <a:spLocks noGrp="1"/>
          </p:cNvSpPr>
          <p:nvPr>
            <p:ph type="body" sz="quarter" idx="3"/>
          </p:nvPr>
        </p:nvSpPr>
        <p:spPr>
          <a:xfrm>
            <a:off x="2688239" y="3577899"/>
            <a:ext cx="3239571" cy="615489"/>
          </a:xfrm>
        </p:spPr>
        <p:txBody>
          <a:bodyPr/>
          <a:lstStyle/>
          <a:p>
            <a:pPr algn="ctr"/>
            <a:r>
              <a:rPr lang="en-US" err="1"/>
              <a:t>PHOToGraphing</a:t>
            </a:r>
            <a:endParaRPr lang="en-US"/>
          </a:p>
          <a:p>
            <a:pPr algn="ctr"/>
            <a:r>
              <a:rPr lang="en-US"/>
              <a:t> People</a:t>
            </a:r>
          </a:p>
        </p:txBody>
      </p:sp>
      <p:sp>
        <p:nvSpPr>
          <p:cNvPr id="22" name="Text Placeholder 3">
            <a:extLst>
              <a:ext uri="{FF2B5EF4-FFF2-40B4-BE49-F238E27FC236}">
                <a16:creationId xmlns:a16="http://schemas.microsoft.com/office/drawing/2014/main" id="{A946B9D8-4A35-1A7F-4DF4-EEA894C7C9F0}"/>
              </a:ext>
            </a:extLst>
          </p:cNvPr>
          <p:cNvSpPr txBox="1">
            <a:spLocks/>
          </p:cNvSpPr>
          <p:nvPr/>
        </p:nvSpPr>
        <p:spPr>
          <a:xfrm>
            <a:off x="8875804" y="3622960"/>
            <a:ext cx="2882475" cy="404812"/>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lang="en-US" sz="2000" kern="1200" cap="all" spc="150" baseline="0" dirty="0" smtClean="0">
                <a:solidFill>
                  <a:schemeClr val="tx1"/>
                </a:solidFill>
                <a:latin typeface="+mj-lt"/>
                <a:ea typeface="+mj-ea"/>
                <a:cs typeface="+mj-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all" spc="150" normalizeH="0" baseline="0" noProof="0">
                <a:ln>
                  <a:noFill/>
                </a:ln>
                <a:solidFill>
                  <a:prstClr val="black"/>
                </a:solidFill>
                <a:effectLst/>
                <a:uLnTx/>
                <a:uFillTx/>
                <a:latin typeface="Calibri Light" panose="020F0302020204030204"/>
                <a:ea typeface="+mj-ea"/>
                <a:cs typeface="+mj-cs"/>
              </a:rPr>
              <a:t>WORKING WITH</a:t>
            </a:r>
            <a:r>
              <a:rPr kumimoji="0" lang="en-US" sz="2000" b="0" i="0" u="none" strike="noStrike" kern="1200" cap="all" spc="150" normalizeH="0" noProof="0">
                <a:ln>
                  <a:noFill/>
                </a:ln>
                <a:solidFill>
                  <a:prstClr val="black"/>
                </a:solidFill>
                <a:effectLst/>
                <a:uLnTx/>
                <a:uFillTx/>
                <a:latin typeface="Calibri Light" panose="020F0302020204030204"/>
                <a:ea typeface="+mj-ea"/>
                <a:cs typeface="+mj-cs"/>
              </a:rPr>
              <a:t> PHOTOGRAPHS</a:t>
            </a:r>
            <a:endParaRPr kumimoji="0" lang="en-US" sz="2000" b="0" i="0" u="none" strike="noStrike" kern="1200" cap="all" spc="150" normalizeH="0" baseline="0" noProof="0">
              <a:ln>
                <a:noFill/>
              </a:ln>
              <a:solidFill>
                <a:prstClr val="black"/>
              </a:solidFill>
              <a:effectLst/>
              <a:uLnTx/>
              <a:uFillTx/>
              <a:latin typeface="Calibri Light" panose="020F0302020204030204"/>
              <a:ea typeface="+mj-ea"/>
              <a:cs typeface="+mj-cs"/>
            </a:endParaRPr>
          </a:p>
        </p:txBody>
      </p:sp>
      <p:sp>
        <p:nvSpPr>
          <p:cNvPr id="7" name="TextBox 6">
            <a:extLst>
              <a:ext uri="{FF2B5EF4-FFF2-40B4-BE49-F238E27FC236}">
                <a16:creationId xmlns:a16="http://schemas.microsoft.com/office/drawing/2014/main" id="{D7135B8F-919D-5FFE-27A9-A1D2C47B761D}"/>
              </a:ext>
            </a:extLst>
          </p:cNvPr>
          <p:cNvSpPr txBox="1"/>
          <p:nvPr/>
        </p:nvSpPr>
        <p:spPr>
          <a:xfrm>
            <a:off x="532880" y="4326848"/>
            <a:ext cx="11226375" cy="1477328"/>
          </a:xfrm>
          <a:prstGeom prst="rect">
            <a:avLst/>
          </a:prstGeom>
          <a:noFill/>
        </p:spPr>
        <p:txBody>
          <a:bodyPr wrap="square">
            <a:spAutoFit/>
          </a:bodyPr>
          <a:lstStyle/>
          <a:p>
            <a:r>
              <a:rPr lang="en-GB" dirty="0"/>
              <a:t>Covering and developing your skills in portraiture, landscape and studio photography this course will introduce the manual controls of your camera and give you experience researching, making and presenting your photographs. </a:t>
            </a:r>
          </a:p>
          <a:p>
            <a:endParaRPr lang="en-GB" dirty="0"/>
          </a:p>
          <a:p>
            <a:r>
              <a:rPr lang="en-GB" dirty="0"/>
              <a:t>Assessment is through units and portfolio – no exam.</a:t>
            </a:r>
          </a:p>
          <a:p>
            <a:endParaRPr lang="en-GB" dirty="0"/>
          </a:p>
        </p:txBody>
      </p:sp>
      <p:sp>
        <p:nvSpPr>
          <p:cNvPr id="8" name="Text Placeholder 5">
            <a:extLst>
              <a:ext uri="{FF2B5EF4-FFF2-40B4-BE49-F238E27FC236}">
                <a16:creationId xmlns:a16="http://schemas.microsoft.com/office/drawing/2014/main" id="{06A49594-B14A-41D7-A179-6C822B5F7E5E}"/>
              </a:ext>
            </a:extLst>
          </p:cNvPr>
          <p:cNvSpPr txBox="1">
            <a:spLocks/>
          </p:cNvSpPr>
          <p:nvPr/>
        </p:nvSpPr>
        <p:spPr>
          <a:xfrm>
            <a:off x="5616539" y="3563437"/>
            <a:ext cx="3239571" cy="615489"/>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lang="en-US" sz="2000" kern="1200" cap="all" spc="150" baseline="0" dirty="0" smtClean="0">
                <a:solidFill>
                  <a:schemeClr val="tx1"/>
                </a:solidFill>
                <a:latin typeface="+mj-lt"/>
                <a:ea typeface="+mj-ea"/>
                <a:cs typeface="+mj-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GB" err="1"/>
              <a:t>PHOToGraphing</a:t>
            </a:r>
            <a:endParaRPr lang="en-GB"/>
          </a:p>
          <a:p>
            <a:pPr algn="ctr"/>
            <a:r>
              <a:rPr lang="en-GB"/>
              <a:t>PLACES</a:t>
            </a:r>
          </a:p>
        </p:txBody>
      </p:sp>
      <p:pic>
        <p:nvPicPr>
          <p:cNvPr id="1026" name="Picture 2" descr="Photography for Beginners (The Ultimate Guide for 2025)">
            <a:extLst>
              <a:ext uri="{FF2B5EF4-FFF2-40B4-BE49-F238E27FC236}">
                <a16:creationId xmlns:a16="http://schemas.microsoft.com/office/drawing/2014/main" id="{0D2F5DC9-6646-E704-C3BF-D7750861213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424" y="1055298"/>
            <a:ext cx="2484319" cy="248431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Jean-Paul Goude's best photograph: an androgynous Grace Jones | Grace Jones  | The Guardian">
            <a:extLst>
              <a:ext uri="{FF2B5EF4-FFF2-40B4-BE49-F238E27FC236}">
                <a16:creationId xmlns:a16="http://schemas.microsoft.com/office/drawing/2014/main" id="{D88D38A1-0E57-33C0-139B-7A81D91AEC2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99078" y="1312217"/>
            <a:ext cx="2077016" cy="207701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19 Best Landscape Photographers to Follow in 2024">
            <a:extLst>
              <a:ext uri="{FF2B5EF4-FFF2-40B4-BE49-F238E27FC236}">
                <a16:creationId xmlns:a16="http://schemas.microsoft.com/office/drawing/2014/main" id="{AB945A2E-FA39-DB71-D7B3-E3FA023025E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5088" y="1335853"/>
            <a:ext cx="2882475" cy="202598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The Art of Creative Photo Manipulation: Techniques &amp; Examples">
            <a:extLst>
              <a:ext uri="{FF2B5EF4-FFF2-40B4-BE49-F238E27FC236}">
                <a16:creationId xmlns:a16="http://schemas.microsoft.com/office/drawing/2014/main" id="{A81AD537-A203-B1FE-6764-BF7A8AD12B2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775105" y="1480286"/>
            <a:ext cx="3351150" cy="188414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a:extLst>
              <a:ext uri="{FF2B5EF4-FFF2-40B4-BE49-F238E27FC236}">
                <a16:creationId xmlns:a16="http://schemas.microsoft.com/office/drawing/2014/main" id="{4C591793-B87C-070B-775D-27713C5E341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840047" y="185292"/>
            <a:ext cx="1101635" cy="795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170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28"/>
                                        </p:tgtEl>
                                        <p:attrNameLst>
                                          <p:attrName>style.visibility</p:attrName>
                                        </p:attrNameLst>
                                      </p:cBhvr>
                                      <p:to>
                                        <p:strVal val="visible"/>
                                      </p:to>
                                    </p:set>
                                    <p:animEffect transition="in" filter="fade">
                                      <p:cBhvr>
                                        <p:cTn id="22" dur="500"/>
                                        <p:tgtEl>
                                          <p:spTgt spid="102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fade">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fade">
                                      <p:cBhvr>
                                        <p:cTn id="32" dur="500"/>
                                        <p:tgtEl>
                                          <p:spTgt spid="6">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30"/>
                                        </p:tgtEl>
                                        <p:attrNameLst>
                                          <p:attrName>style.visibility</p:attrName>
                                        </p:attrNameLst>
                                      </p:cBhvr>
                                      <p:to>
                                        <p:strVal val="visible"/>
                                      </p:to>
                                    </p:set>
                                    <p:animEffect transition="in" filter="fade">
                                      <p:cBhvr>
                                        <p:cTn id="37" dur="500"/>
                                        <p:tgtEl>
                                          <p:spTgt spid="103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32"/>
                                        </p:tgtEl>
                                        <p:attrNameLst>
                                          <p:attrName>style.visibility</p:attrName>
                                        </p:attrNameLst>
                                      </p:cBhvr>
                                      <p:to>
                                        <p:strVal val="visible"/>
                                      </p:to>
                                    </p:set>
                                    <p:animEffect transition="in" filter="fade">
                                      <p:cBhvr>
                                        <p:cTn id="47" dur="500"/>
                                        <p:tgtEl>
                                          <p:spTgt spid="103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fade">
                                      <p:cBhvr>
                                        <p:cTn id="52" dur="5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fade">
                                      <p:cBhvr>
                                        <p:cTn id="57" dur="500"/>
                                        <p:tgtEl>
                                          <p:spTgt spid="7"/>
                                        </p:tgtEl>
                                      </p:cBhvr>
                                    </p:animEffect>
                                  </p:childTnLst>
                                </p:cTn>
                              </p:par>
                              <p:par>
                                <p:cTn id="58" presetID="10" presetClass="entr" presetSubtype="0" fill="hold" nodeType="withEffect">
                                  <p:stCondLst>
                                    <p:cond delay="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P spid="22"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335F75-8CBE-235E-33F8-14B78BC3BB38}"/>
              </a:ext>
            </a:extLst>
          </p:cNvPr>
          <p:cNvSpPr txBox="1"/>
          <p:nvPr/>
        </p:nvSpPr>
        <p:spPr>
          <a:xfrm>
            <a:off x="471055" y="720437"/>
            <a:ext cx="10879775" cy="36625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t>Games Design</a:t>
            </a:r>
            <a:endParaRPr lang="en-US" sz="4000" b="1" dirty="0">
              <a:ea typeface="Calibri"/>
              <a:cs typeface="Calibri"/>
            </a:endParaRPr>
          </a:p>
          <a:p>
            <a:endParaRPr lang="en-US" sz="4000" dirty="0">
              <a:ea typeface="Calibri"/>
              <a:cs typeface="Calibri"/>
            </a:endParaRPr>
          </a:p>
          <a:p>
            <a:pPr marL="228600" indent="-457200">
              <a:buFont typeface="Arial"/>
              <a:buChar char="•"/>
            </a:pPr>
            <a:r>
              <a:rPr lang="en-US" sz="3200" dirty="0"/>
              <a:t>Game design and development fundamentals</a:t>
            </a:r>
            <a:endParaRPr lang="en-US" sz="3200" dirty="0">
              <a:ea typeface="Calibri"/>
              <a:cs typeface="Calibri"/>
            </a:endParaRPr>
          </a:p>
          <a:p>
            <a:pPr marL="228600" indent="-457200">
              <a:buFont typeface="Arial"/>
              <a:buChar char="•"/>
            </a:pPr>
            <a:r>
              <a:rPr lang="en-US" sz="3200" dirty="0"/>
              <a:t>Hands-on experience with game creation tools</a:t>
            </a:r>
            <a:endParaRPr lang="en-US" sz="3200" dirty="0">
              <a:ea typeface="Calibri"/>
              <a:cs typeface="Calibri"/>
            </a:endParaRPr>
          </a:p>
          <a:p>
            <a:pPr marL="228600" indent="-457200">
              <a:buFont typeface="Arial"/>
              <a:buChar char="•"/>
            </a:pPr>
            <a:r>
              <a:rPr lang="en-US" sz="3200" dirty="0"/>
              <a:t>Topics like storytelling, character design, and game mechanics</a:t>
            </a:r>
            <a:endParaRPr lang="en-US" sz="3200" dirty="0">
              <a:ea typeface="Calibri"/>
              <a:cs typeface="Calibri"/>
            </a:endParaRPr>
          </a:p>
          <a:p>
            <a:pPr marL="228600" indent="-457200">
              <a:buFont typeface="Arial"/>
              <a:buChar char="•"/>
            </a:pPr>
            <a:endParaRPr lang="en-US" sz="2400" dirty="0">
              <a:ea typeface="Calibri"/>
              <a:cs typeface="Calibri"/>
            </a:endParaRPr>
          </a:p>
          <a:p>
            <a:endParaRPr lang="en-US" sz="3200" dirty="0">
              <a:ea typeface="Calibri"/>
              <a:cs typeface="Calibri"/>
            </a:endParaRPr>
          </a:p>
        </p:txBody>
      </p:sp>
      <p:pic>
        <p:nvPicPr>
          <p:cNvPr id="3" name="Picture 4">
            <a:extLst>
              <a:ext uri="{FF2B5EF4-FFF2-40B4-BE49-F238E27FC236}">
                <a16:creationId xmlns:a16="http://schemas.microsoft.com/office/drawing/2014/main" id="{3F323ECB-4129-144E-ED78-F17BA27615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40047" y="185292"/>
            <a:ext cx="1101635" cy="795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2415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50697a4c-076b-420e-ba65-90585a935a46">
      <UserInfo>
        <DisplayName>Ailsa Moore</DisplayName>
        <AccountId>15</AccountId>
        <AccountType/>
      </UserInfo>
      <UserInfo>
        <DisplayName>James Collin</DisplayName>
        <AccountId>39</AccountId>
        <AccountType/>
      </UserInfo>
      <UserInfo>
        <DisplayName>Heather Lovatt</DisplayName>
        <AccountId>73</AccountId>
        <AccountType/>
      </UserInfo>
      <UserInfo>
        <DisplayName>Kerry Reith</DisplayName>
        <AccountId>82</AccountId>
        <AccountType/>
      </UserInfo>
      <UserInfo>
        <DisplayName>Samantha Davie</DisplayName>
        <AccountId>50</AccountId>
        <AccountType/>
      </UserInfo>
      <UserInfo>
        <DisplayName>Gordon Murray</DisplayName>
        <AccountId>32</AccountId>
        <AccountType/>
      </UserInfo>
      <UserInfo>
        <DisplayName>Fraser Seywright</DisplayName>
        <AccountId>28</AccountId>
        <AccountType/>
      </UserInfo>
      <UserInfo>
        <DisplayName>John Sherry</DisplayName>
        <AccountId>138</AccountId>
        <AccountType/>
      </UserInfo>
      <UserInfo>
        <DisplayName>Kenneth Milne</DisplayName>
        <AccountId>64</AccountId>
        <AccountType/>
      </UserInfo>
      <UserInfo>
        <DisplayName>Sarah Connor</DisplayName>
        <AccountId>34</AccountId>
        <AccountType/>
      </UserInfo>
      <UserInfo>
        <DisplayName>Michele Cochrane</DisplayName>
        <AccountId>16</AccountId>
        <AccountType/>
      </UserInfo>
      <UserInfo>
        <DisplayName>Geraldine Kelly</DisplayName>
        <AccountId>69</AccountId>
        <AccountType/>
      </UserInfo>
      <UserInfo>
        <DisplayName>Dawn McKillop</DisplayName>
        <AccountId>78</AccountId>
        <AccountType/>
      </UserInfo>
      <UserInfo>
        <DisplayName>Gillian Kelly</DisplayName>
        <AccountId>70</AccountId>
        <AccountType/>
      </UserInfo>
      <UserInfo>
        <DisplayName>Kieran Fey</DisplayName>
        <AccountId>37</AccountId>
        <AccountType/>
      </UserInfo>
      <UserInfo>
        <DisplayName>Christopher Blair</DisplayName>
        <AccountId>27</AccountId>
        <AccountType/>
      </UserInfo>
      <UserInfo>
        <DisplayName>Ewelina Zamarlik</DisplayName>
        <AccountId>42</AccountId>
        <AccountType/>
      </UserInfo>
      <UserInfo>
        <DisplayName>Patricia Souness</DisplayName>
        <AccountId>49</AccountId>
        <AccountType/>
      </UserInfo>
    </SharedWithUsers>
    <lcf76f155ced4ddcb4097134ff3c332f xmlns="5ed6dd0e-ef79-4e31-82c0-8212eb701429">
      <Terms xmlns="http://schemas.microsoft.com/office/infopath/2007/PartnerControls"/>
    </lcf76f155ced4ddcb4097134ff3c332f>
    <TaxCatchAll xmlns="50697a4c-076b-420e-ba65-90585a935a4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B27CAAE74F2304297DCB50D3C720557" ma:contentTypeVersion="14" ma:contentTypeDescription="Create a new document." ma:contentTypeScope="" ma:versionID="3b8ceb6616cecf0ea6934ebccfbd3b34">
  <xsd:schema xmlns:xsd="http://www.w3.org/2001/XMLSchema" xmlns:xs="http://www.w3.org/2001/XMLSchema" xmlns:p="http://schemas.microsoft.com/office/2006/metadata/properties" xmlns:ns2="5ed6dd0e-ef79-4e31-82c0-8212eb701429" xmlns:ns3="50697a4c-076b-420e-ba65-90585a935a46" targetNamespace="http://schemas.microsoft.com/office/2006/metadata/properties" ma:root="true" ma:fieldsID="9053d3241a6e9f5b5e9cd4cf9222999e" ns2:_="" ns3:_="">
    <xsd:import namespace="5ed6dd0e-ef79-4e31-82c0-8212eb701429"/>
    <xsd:import namespace="50697a4c-076b-420e-ba65-90585a935a4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d6dd0e-ef79-4e31-82c0-8212eb70142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68a29fc-2f9b-488e-bcd4-395cb321b4bd"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697a4c-076b-420e-ba65-90585a935a46"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6f26b9f0-2f96-4f18-a13b-d51ecd2365f0}" ma:internalName="TaxCatchAll" ma:showField="CatchAllData" ma:web="50697a4c-076b-420e-ba65-90585a935a4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AC251CA-61AE-451A-9C54-EAFCD6C20CED}">
  <ds:schemaRefs>
    <ds:schemaRef ds:uri="http://schemas.microsoft.com/sharepoint/v3/contenttype/forms"/>
  </ds:schemaRefs>
</ds:datastoreItem>
</file>

<file path=customXml/itemProps2.xml><?xml version="1.0" encoding="utf-8"?>
<ds:datastoreItem xmlns:ds="http://schemas.openxmlformats.org/officeDocument/2006/customXml" ds:itemID="{539B5F99-0383-4C09-A70B-7A672350F519}">
  <ds:schemaRefs>
    <ds:schemaRef ds:uri="50697a4c-076b-420e-ba65-90585a935a46"/>
    <ds:schemaRef ds:uri="5ed6dd0e-ef79-4e31-82c0-8212eb70142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D8D6B9D-1593-4EE4-9B32-F0454F27D5FA}">
  <ds:schemaRefs>
    <ds:schemaRef ds:uri="50697a4c-076b-420e-ba65-90585a935a46"/>
    <ds:schemaRef ds:uri="5ed6dd0e-ef79-4e31-82c0-8212eb70142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312</Words>
  <Application>Microsoft Office PowerPoint</Application>
  <PresentationFormat>Widescreen</PresentationFormat>
  <Paragraphs>36</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Aptos</vt:lpstr>
      <vt:lpstr>Arial</vt:lpstr>
      <vt:lpstr>Calibri</vt:lpstr>
      <vt:lpstr>Calibri Light</vt:lpstr>
      <vt:lpstr>lato</vt:lpstr>
      <vt:lpstr>Trebuchet MS</vt:lpstr>
      <vt:lpstr>office theme</vt:lpstr>
      <vt:lpstr>S2 Course Choice  New Courses  </vt:lpstr>
      <vt:lpstr>Science</vt:lpstr>
      <vt:lpstr>ENGINEERING SKILLS</vt:lpstr>
      <vt:lpstr>PHOTOGRAPHY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Frew</dc:creator>
  <cp:lastModifiedBy>Steven Frew</cp:lastModifiedBy>
  <cp:revision>4</cp:revision>
  <dcterms:created xsi:type="dcterms:W3CDTF">2024-01-17T17:06:16Z</dcterms:created>
  <dcterms:modified xsi:type="dcterms:W3CDTF">2025-01-15T18:13:58Z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0x0101006B27CAAE74F2304297DCB50D3C720557</vt:lpwstr>
  </property>
  <property fmtid="{D5CDD505-2E9C-101B-9397-08002B2CF9AE}" pid="3" name="MediaServiceImageTags">
    <vt:lpwstr/>
  </property>
</Properties>
</file>