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484" r:id="rId5"/>
    <p:sldId id="414" r:id="rId6"/>
    <p:sldId id="407" r:id="rId7"/>
    <p:sldId id="453" r:id="rId8"/>
    <p:sldId id="470" r:id="rId9"/>
    <p:sldId id="471" r:id="rId10"/>
    <p:sldId id="472" r:id="rId11"/>
    <p:sldId id="473" r:id="rId12"/>
    <p:sldId id="474" r:id="rId13"/>
    <p:sldId id="475" r:id="rId14"/>
    <p:sldId id="477" r:id="rId15"/>
    <p:sldId id="478" r:id="rId16"/>
    <p:sldId id="479" r:id="rId17"/>
    <p:sldId id="4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4666-E8C1-497D-B98E-B2D47FD75778}" type="datetimeFigureOut">
              <a:t>1/16/2025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2081A-FD13-4DBA-92D5-5EDF8538B6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9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istoryoffeminism.com/wp-content/uploads/suffragette-votes-for-wome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eavyeditorial.files.wordpress.com/2013/11/jfk.gif?w=7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ssets.nydailynews.com/polopoly_fs/1.1791958.1410439219!/img/httpImage/image.jpg_gen/derivatives/gallery_1200/remembering-9-11-attack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ACAC7-D676-8EAD-9E44-95EC4373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C984B3-8E64-3FF5-A8CD-2CE044BC4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20035-006B-001B-A933-8B37062D9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B29BD009-FFE2-CD7C-9DC8-36D27B9E6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F152FB-F71F-163B-2699-6B57D08FD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2A29A3E-64F4-C184-F32E-19F23D1A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7B7D5-1A68-DA12-94F9-09160636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S4_5 </a:t>
            </a:r>
            <a:r>
              <a:rPr lang="en-US" b="1" dirty="0">
                <a:cs typeface="Calibri Light"/>
              </a:rPr>
              <a:t>Course Choice</a:t>
            </a:r>
            <a:br>
              <a:rPr lang="en-US" b="1" dirty="0">
                <a:cs typeface="Calibri Light"/>
              </a:rPr>
            </a:b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New Courses  </a:t>
            </a:r>
          </a:p>
        </p:txBody>
      </p:sp>
    </p:spTree>
    <p:extLst>
      <p:ext uri="{BB962C8B-B14F-4D97-AF65-F5344CB8AC3E}">
        <p14:creationId xmlns:p14="http://schemas.microsoft.com/office/powerpoint/2010/main" val="368350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01D9-FEDA-4D7F-93D7-2142F39F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Is this the Course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CB9D5-FCAB-42C8-9A46-061B1066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75" y="1517984"/>
            <a:ext cx="10745788" cy="44196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Pupils in S4 &amp; 5 interested in </a:t>
            </a:r>
            <a:r>
              <a:rPr lang="en-GB" b="1">
                <a:solidFill>
                  <a:schemeClr val="tx1"/>
                </a:solidFill>
              </a:rPr>
              <a:t>developing and consolidating their skills, </a:t>
            </a:r>
            <a:r>
              <a:rPr lang="en-GB">
                <a:solidFill>
                  <a:schemeClr val="tx1"/>
                </a:solidFill>
              </a:rPr>
              <a:t>building on previous learning in the Social Subjects Faculty. </a:t>
            </a:r>
          </a:p>
          <a:p>
            <a:r>
              <a:rPr lang="en-GB">
                <a:solidFill>
                  <a:schemeClr val="tx1"/>
                </a:solidFill>
              </a:rPr>
              <a:t>Pupils interested in </a:t>
            </a:r>
            <a:r>
              <a:rPr lang="en-GB" b="1">
                <a:solidFill>
                  <a:schemeClr val="tx1"/>
                </a:solidFill>
              </a:rPr>
              <a:t>developing key skills </a:t>
            </a:r>
            <a:r>
              <a:rPr lang="en-GB">
                <a:solidFill>
                  <a:schemeClr val="tx1"/>
                </a:solidFill>
              </a:rPr>
              <a:t>for CVs and job applications in a wide range of employment sectors</a:t>
            </a:r>
          </a:p>
          <a:p>
            <a:r>
              <a:rPr lang="en-GB">
                <a:solidFill>
                  <a:schemeClr val="tx1"/>
                </a:solidFill>
              </a:rPr>
              <a:t>Pupils who are looking for </a:t>
            </a:r>
            <a:r>
              <a:rPr lang="en-GB" b="1">
                <a:solidFill>
                  <a:schemeClr val="tx1"/>
                </a:solidFill>
              </a:rPr>
              <a:t>alternative National level</a:t>
            </a:r>
            <a:r>
              <a:rPr lang="en-GB">
                <a:solidFill>
                  <a:schemeClr val="tx1"/>
                </a:solidFill>
              </a:rPr>
              <a:t> courses in school next year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3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2D6F56-B68D-7980-102E-BFCCC7505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D695124F-B51C-111C-41EC-841CE8063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1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4009E7-FF6A-2BB7-09B3-560989384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8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768D530-1F95-AD9C-E68E-BCE8FA460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41E1E-8713-3C29-9D95-D28D67B7C34B}"/>
              </a:ext>
            </a:extLst>
          </p:cNvPr>
          <p:cNvSpPr txBox="1"/>
          <p:nvPr/>
        </p:nvSpPr>
        <p:spPr>
          <a:xfrm>
            <a:off x="396785" y="669984"/>
            <a:ext cx="33785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(NPA  4/5/6 Business and IT)</a:t>
            </a:r>
          </a:p>
          <a:p>
            <a:endParaRPr lang="en-US" sz="2000" b="1" dirty="0"/>
          </a:p>
          <a:p>
            <a:r>
              <a:rPr lang="en-US" sz="2000" dirty="0"/>
              <a:t>What You’ll Study: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Understanding Business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Management of marketing and operations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Communication in administration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Solutions for Administrators </a:t>
            </a:r>
            <a:endParaRPr lang="en-US" sz="2000" dirty="0">
              <a:ea typeface="Calibri"/>
              <a:cs typeface="Calibri"/>
            </a:endParaRPr>
          </a:p>
          <a:p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85FAE-14C4-B0A7-A05A-03B74CBD1F67}"/>
              </a:ext>
            </a:extLst>
          </p:cNvPr>
          <p:cNvSpPr txBox="1"/>
          <p:nvPr/>
        </p:nvSpPr>
        <p:spPr>
          <a:xfrm>
            <a:off x="4623759" y="382438"/>
            <a:ext cx="3378508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Foundation Apprenticeships Business Skills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What You’ll Study: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Industry-relevant skills through hands-on experience and professional training on work placement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Understanding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Management of People and Finance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Contemporary Business 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Working with IT solutions Software  </a:t>
            </a:r>
          </a:p>
          <a:p>
            <a:pPr indent="-228600"/>
            <a:endParaRPr lang="en-US" sz="2000" dirty="0">
              <a:ea typeface="Calibri"/>
              <a:cs typeface="Calibri"/>
            </a:endParaRPr>
          </a:p>
          <a:p>
            <a:pPr indent="-228600"/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8CA56-D936-2CC2-4F15-6AD66FD1E220}"/>
              </a:ext>
            </a:extLst>
          </p:cNvPr>
          <p:cNvSpPr txBox="1"/>
          <p:nvPr/>
        </p:nvSpPr>
        <p:spPr>
          <a:xfrm>
            <a:off x="8850732" y="420844"/>
            <a:ext cx="324469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Level 5 Barista Skills and Level 5 Customer Services </a:t>
            </a:r>
            <a:endParaRPr lang="en-US" sz="2000" b="1" dirty="0">
              <a:ea typeface="Calibri"/>
              <a:cs typeface="Calibri"/>
            </a:endParaRPr>
          </a:p>
          <a:p>
            <a:endParaRPr lang="en-US" sz="2000" b="1" dirty="0"/>
          </a:p>
          <a:p>
            <a:r>
              <a:rPr lang="en-US" sz="2000" dirty="0"/>
              <a:t>What You’ll Study:</a:t>
            </a:r>
          </a:p>
          <a:p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Demonstrate knowledge of Coffee and other beverages served by a Barista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Prepare and serve a range of Coffee and Hot drinks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Prepare and serve a range of cold drinks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Develop knowledge in customer service </a:t>
            </a:r>
          </a:p>
          <a:p>
            <a:pPr indent="-228600"/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AF6E0-49E4-A51E-10D2-D33DF0BE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56" y="5039789"/>
            <a:ext cx="1101635" cy="7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35F75-8CBE-235E-33F8-14B78BC3BB38}"/>
              </a:ext>
            </a:extLst>
          </p:cNvPr>
          <p:cNvSpPr txBox="1"/>
          <p:nvPr/>
        </p:nvSpPr>
        <p:spPr>
          <a:xfrm>
            <a:off x="190123" y="720437"/>
            <a:ext cx="11751398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Games Design NPA (Level 4/5) and Web Design and Develop  (Level 4/5) </a:t>
            </a:r>
            <a:endParaRPr lang="en-US" sz="4000" b="1" dirty="0">
              <a:ea typeface="Calibri"/>
              <a:cs typeface="Calibri"/>
            </a:endParaRPr>
          </a:p>
          <a:p>
            <a:endParaRPr lang="en-US" sz="4000" dirty="0">
              <a:ea typeface="Calibri"/>
              <a:cs typeface="Calibri"/>
            </a:endParaRPr>
          </a:p>
          <a:p>
            <a:pPr marL="228600" indent="-457200">
              <a:buFont typeface="Arial"/>
              <a:buChar char="•"/>
            </a:pPr>
            <a:r>
              <a:rPr lang="en-US" sz="3200" dirty="0"/>
              <a:t>Game design and development fundamentals</a:t>
            </a:r>
            <a:endParaRPr lang="en-US" sz="3200" dirty="0">
              <a:ea typeface="Calibri"/>
              <a:cs typeface="Calibri"/>
            </a:endParaRPr>
          </a:p>
          <a:p>
            <a:pPr marL="228600" indent="-457200">
              <a:buFont typeface="Arial"/>
              <a:buChar char="•"/>
            </a:pPr>
            <a:r>
              <a:rPr lang="en-US" sz="3200" dirty="0"/>
              <a:t>Hands-on experience with game creation tools</a:t>
            </a:r>
            <a:endParaRPr lang="en-US" sz="3200" dirty="0">
              <a:ea typeface="Calibri"/>
              <a:cs typeface="Calibri"/>
            </a:endParaRPr>
          </a:p>
          <a:p>
            <a:pPr marL="228600" indent="-457200">
              <a:buFont typeface="Arial"/>
              <a:buChar char="•"/>
            </a:pPr>
            <a:r>
              <a:rPr lang="en-US" sz="3200" dirty="0"/>
              <a:t>Topics like storytelling, character design, and game mechanics</a:t>
            </a:r>
            <a:endParaRPr lang="en-US" sz="3200" dirty="0">
              <a:ea typeface="Calibri"/>
              <a:cs typeface="Calibri"/>
            </a:endParaRPr>
          </a:p>
          <a:p>
            <a:pPr marL="2286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Web Design </a:t>
            </a:r>
          </a:p>
          <a:p>
            <a:endParaRPr lang="en-US" sz="4000" b="1" dirty="0">
              <a:ea typeface="Calibri"/>
              <a:cs typeface="Calibri"/>
            </a:endParaRPr>
          </a:p>
          <a:p>
            <a:endParaRPr lang="en-US" sz="4000" b="1" dirty="0">
              <a:ea typeface="Calibri"/>
              <a:cs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A3136F6-7E3E-611F-C75B-DF547F9B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047" y="185292"/>
            <a:ext cx="1101635" cy="7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1B159-0DEE-C169-CC5C-5C9894DF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3A8A7E-1236-644A-DFA6-2276D26A6F92}"/>
              </a:ext>
            </a:extLst>
          </p:cNvPr>
          <p:cNvSpPr/>
          <p:nvPr/>
        </p:nvSpPr>
        <p:spPr>
          <a:xfrm>
            <a:off x="6274906" y="109330"/>
            <a:ext cx="4253948" cy="44236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8DE143-B674-116C-175F-E1D56F722397}"/>
              </a:ext>
            </a:extLst>
          </p:cNvPr>
          <p:cNvSpPr/>
          <p:nvPr/>
        </p:nvSpPr>
        <p:spPr>
          <a:xfrm>
            <a:off x="1663148" y="65789"/>
            <a:ext cx="4253948" cy="44998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Picture 20">
            <a:extLst>
              <a:ext uri="{FF2B5EF4-FFF2-40B4-BE49-F238E27FC236}">
                <a16:creationId xmlns:a16="http://schemas.microsoft.com/office/drawing/2014/main" id="{2D4EBEB0-BF1A-9300-166B-8B24180EA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5344" y="726282"/>
            <a:ext cx="1328738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£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¤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¥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en-US" sz="1800">
              <a:latin typeface="Trebuchet MS" panose="020B0603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1384BD9-3449-D752-7D91-28173E94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548" y="60360"/>
            <a:ext cx="8833453" cy="960668"/>
          </a:xfrm>
        </p:spPr>
        <p:txBody>
          <a:bodyPr>
            <a:noAutofit/>
          </a:bodyPr>
          <a:lstStyle/>
          <a:p>
            <a:r>
              <a:rPr lang="en-GB" sz="4000" b="1"/>
              <a:t>Biology 			 	Human Biology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35EE72C-3303-6784-B467-4DB74DAAF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48" y="777611"/>
            <a:ext cx="39486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£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¤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¥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1: DNA and the Genome.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2: Metabolism and Survival.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3: Sustainability and Interdependence.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en-US" sz="200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Topics such as DNA replication, Evolution, Cellular respiration Metabolism in conformers and regulators, Photosynthesis, Social behaviour.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FB81703-44D6-7924-FB43-65A911189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028" y="779330"/>
            <a:ext cx="394863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£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¤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¥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1: Human cells.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2: Physiology and Health.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Unit 3: Neurobiology and Immunology.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en-US" sz="200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Topics such as DNA replication, energy systems in muscle cells,  Antenatal and postnatal screening, structure and function of heart, Memory, Cellular defences against pathogens.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C129EE-BC13-BBEF-A288-1340B5CF60EE}"/>
              </a:ext>
            </a:extLst>
          </p:cNvPr>
          <p:cNvSpPr/>
          <p:nvPr/>
        </p:nvSpPr>
        <p:spPr>
          <a:xfrm>
            <a:off x="1661134" y="4615988"/>
            <a:ext cx="8867720" cy="2025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BF6C495-8980-2A69-5479-757A318D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064" y="5935875"/>
            <a:ext cx="84538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£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¤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¥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Both have information from Unit 3 so both </a:t>
            </a:r>
            <a:r>
              <a:rPr kumimoji="0" lang="en-GB" altLang="en-US" sz="2000" err="1">
                <a:latin typeface="Trebuchet MS" panose="020B0603020202020204" pitchFamily="34" charset="0"/>
                <a:cs typeface="Arial" panose="020B0604020202020204" pitchFamily="34" charset="0"/>
              </a:rPr>
              <a:t>highers</a:t>
            </a: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 need </a:t>
            </a:r>
            <a:r>
              <a:rPr kumimoji="0" lang="en-GB" altLang="en-US" sz="2000" b="1">
                <a:latin typeface="Trebuchet MS" panose="020B0603020202020204" pitchFamily="34" charset="0"/>
                <a:cs typeface="Arial" panose="020B0604020202020204" pitchFamily="34" charset="0"/>
              </a:rPr>
              <a:t>topped up</a:t>
            </a: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 for advanced higher course. Universities accept either as same entry.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GB" altLang="en-US" sz="20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69D3D1-75DB-145F-293E-F2EB804DF7CA}"/>
              </a:ext>
            </a:extLst>
          </p:cNvPr>
          <p:cNvSpPr txBox="1">
            <a:spLocks/>
          </p:cNvSpPr>
          <p:nvPr/>
        </p:nvSpPr>
        <p:spPr>
          <a:xfrm>
            <a:off x="1877257" y="5289448"/>
            <a:ext cx="8833453" cy="96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b="1"/>
              <a:t>Advanced Higher Biology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9CF2144-BE6E-8226-6C4F-5E13474C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064" y="4648030"/>
            <a:ext cx="84538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£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¤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¥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0000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000">
                <a:latin typeface="Trebuchet MS" panose="020B0603020202020204" pitchFamily="34" charset="0"/>
                <a:cs typeface="Arial" panose="020B0604020202020204" pitchFamily="34" charset="0"/>
              </a:rPr>
              <a:t>Career pathways include Health and Medicine, Sport Science, Nursing,  Hairdressing and Beauty, Veterinary, Research.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A167934-B9B2-412F-4A2C-850EB031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25" y="146323"/>
            <a:ext cx="1101635" cy="7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B0E0-7DBA-4E35-839E-9D2B80726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/>
              <a:t>People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FFE1E-A0C9-4301-A645-0D9533655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/>
              <a:t>National 4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9D4149-BC19-BB2D-E78B-E13AB8D4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153" y="234663"/>
            <a:ext cx="1220166" cy="8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034E09-2040-42A4-9F54-72AE2FBCBC5F}"/>
              </a:ext>
            </a:extLst>
          </p:cNvPr>
          <p:cNvSpPr/>
          <p:nvPr/>
        </p:nvSpPr>
        <p:spPr>
          <a:xfrm>
            <a:off x="0" y="587943"/>
            <a:ext cx="6329504" cy="620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unit has a specific skills focus with an overarching theme.  The theme is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CONFLICT.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will study 3 topics.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and Society: Investigating Skills –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 Terrorism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and Society: Comparing and Contrasting –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Assassination of J.F.K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People and Society: Making Decisions –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Votes for Women!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will also have to complete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assessments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each unit and an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a topic of your choice.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well as Conflict, other </a:t>
            </a:r>
            <a:r>
              <a:rPr lang="en-GB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ideas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will be examined. For example:-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23748E-BA1C-43AE-8B35-2264C760C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95720"/>
              </p:ext>
            </p:extLst>
          </p:nvPr>
        </p:nvGraphicFramePr>
        <p:xfrm>
          <a:off x="6245459" y="878341"/>
          <a:ext cx="5725160" cy="5391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1406561488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3589527705"/>
                    </a:ext>
                  </a:extLst>
                </a:gridCol>
              </a:tblGrid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behaviour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equality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75302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beliefs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ethics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610509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heritage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350813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change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identity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514019"/>
                  </a:ext>
                </a:extLst>
              </a:tr>
              <a:tr h="294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citizenship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interdependence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530912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conflict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175118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consequence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power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276696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Co-operation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responsibilities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215170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culture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rights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580376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difference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similarity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111587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diversity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society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242000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environment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technology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162819"/>
                  </a:ext>
                </a:extLst>
              </a:tr>
              <a:tr h="42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92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03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9947-6D6E-4C71-AF91-9ADAC32B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/>
            </a:br>
            <a:br>
              <a:rPr lang="en-GB" b="1"/>
            </a:br>
            <a:br>
              <a:rPr lang="en-GB" b="1"/>
            </a:br>
            <a:r>
              <a:rPr lang="en-GB" b="1"/>
              <a:t>Making Decisions:  </a:t>
            </a:r>
            <a:r>
              <a:rPr lang="en-GB"/>
              <a:t>Votes for Women!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2732-B067-4B97-B76F-4DE1E38B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49" y="1878932"/>
            <a:ext cx="10136188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In this unit you will study:  The Changing Status of Women</a:t>
            </a: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Including:</a:t>
            </a:r>
          </a:p>
          <a:p>
            <a:r>
              <a:rPr lang="en-GB" sz="2400">
                <a:solidFill>
                  <a:schemeClr val="tx1"/>
                </a:solidFill>
              </a:rPr>
              <a:t>The status of women in 1900</a:t>
            </a:r>
          </a:p>
          <a:p>
            <a:r>
              <a:rPr lang="en-GB" sz="2400">
                <a:solidFill>
                  <a:schemeClr val="tx1"/>
                </a:solidFill>
              </a:rPr>
              <a:t>Why women wanted the vote</a:t>
            </a:r>
          </a:p>
          <a:p>
            <a:r>
              <a:rPr lang="en-GB" sz="2400">
                <a:solidFill>
                  <a:schemeClr val="tx1"/>
                </a:solidFill>
              </a:rPr>
              <a:t>Why people were against women having the vote</a:t>
            </a:r>
          </a:p>
          <a:p>
            <a:r>
              <a:rPr lang="en-GB" sz="2400">
                <a:solidFill>
                  <a:schemeClr val="tx1"/>
                </a:solidFill>
              </a:rPr>
              <a:t>The different groups which campaigned for votes for women and the tactics used by each group</a:t>
            </a:r>
          </a:p>
          <a:p>
            <a:r>
              <a:rPr lang="en-GB" sz="2400">
                <a:solidFill>
                  <a:schemeClr val="tx1"/>
                </a:solidFill>
              </a:rPr>
              <a:t>The part played by women in World War One</a:t>
            </a:r>
          </a:p>
          <a:p>
            <a:r>
              <a:rPr lang="en-GB" sz="2400">
                <a:solidFill>
                  <a:schemeClr val="tx1"/>
                </a:solidFill>
              </a:rPr>
              <a:t>Enfranchisement of women in 1918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At the end of the unit you will do an assessment in which you will be expected to </a:t>
            </a:r>
            <a:r>
              <a:rPr lang="en-GB" b="1">
                <a:solidFill>
                  <a:schemeClr val="tx1"/>
                </a:solidFill>
              </a:rPr>
              <a:t>make a decision </a:t>
            </a:r>
            <a:r>
              <a:rPr lang="en-GB">
                <a:solidFill>
                  <a:schemeClr val="tx1"/>
                </a:solidFill>
              </a:rPr>
              <a:t>about the following:  </a:t>
            </a: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Did suffragette  militancy help or hinder the cause of votes for women?</a:t>
            </a:r>
          </a:p>
        </p:txBody>
      </p:sp>
      <p:pic>
        <p:nvPicPr>
          <p:cNvPr id="7" name="Picture 6" descr=" ">
            <a:hlinkClick r:id="rId2" tgtFrame="&quot;_blank&quot;"/>
            <a:extLst>
              <a:ext uri="{FF2B5EF4-FFF2-40B4-BE49-F238E27FC236}">
                <a16:creationId xmlns:a16="http://schemas.microsoft.com/office/drawing/2014/main" id="{E81F56C0-F597-4323-A763-5ADA605CF7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5125"/>
            <a:ext cx="219075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67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E99D-745A-4D22-B254-C02175C4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5" y="-78205"/>
            <a:ext cx="10880557" cy="1507067"/>
          </a:xfrm>
        </p:spPr>
        <p:txBody>
          <a:bodyPr>
            <a:normAutofit/>
          </a:bodyPr>
          <a:lstStyle/>
          <a:p>
            <a:r>
              <a:rPr lang="en-GB" b="1"/>
              <a:t>Comparing and Contrasting:  </a:t>
            </a:r>
            <a:r>
              <a:rPr lang="en-GB"/>
              <a:t>The Assassination of President Kennedy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5C81-9780-4C2D-AA77-03DB2BD0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23" y="1437773"/>
            <a:ext cx="10212388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In this unit you will study:</a:t>
            </a:r>
          </a:p>
          <a:p>
            <a:r>
              <a:rPr lang="en-GB">
                <a:solidFill>
                  <a:schemeClr val="tx1"/>
                </a:solidFill>
              </a:rPr>
              <a:t>Who was JK and what was his Presidency was like </a:t>
            </a:r>
          </a:p>
          <a:p>
            <a:r>
              <a:rPr lang="en-GB">
                <a:solidFill>
                  <a:schemeClr val="tx1"/>
                </a:solidFill>
              </a:rPr>
              <a:t>The assassination of President Kennedy</a:t>
            </a:r>
          </a:p>
          <a:p>
            <a:r>
              <a:rPr lang="en-GB">
                <a:solidFill>
                  <a:schemeClr val="tx1"/>
                </a:solidFill>
              </a:rPr>
              <a:t>The search for a killer and the case against Lee Harvey Oswald</a:t>
            </a:r>
          </a:p>
          <a:p>
            <a:r>
              <a:rPr lang="en-GB">
                <a:solidFill>
                  <a:schemeClr val="tx1"/>
                </a:solidFill>
              </a:rPr>
              <a:t>The Warren Report</a:t>
            </a:r>
          </a:p>
          <a:p>
            <a:r>
              <a:rPr lang="en-GB">
                <a:solidFill>
                  <a:schemeClr val="tx1"/>
                </a:solidFill>
              </a:rPr>
              <a:t>Evidence relating to the assassination</a:t>
            </a:r>
          </a:p>
          <a:p>
            <a:r>
              <a:rPr lang="en-GB">
                <a:solidFill>
                  <a:schemeClr val="tx1"/>
                </a:solidFill>
              </a:rPr>
              <a:t>Eye-witness testimony</a:t>
            </a:r>
          </a:p>
          <a:p>
            <a:r>
              <a:rPr lang="en-GB">
                <a:solidFill>
                  <a:schemeClr val="tx1"/>
                </a:solidFill>
              </a:rPr>
              <a:t>The Conspiracy Theory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At the end of the unit you will do an assessment in which you will be expected to </a:t>
            </a:r>
            <a:r>
              <a:rPr lang="en-GB" b="1">
                <a:solidFill>
                  <a:schemeClr val="tx1"/>
                </a:solidFill>
              </a:rPr>
              <a:t>compare and contrast </a:t>
            </a:r>
            <a:r>
              <a:rPr lang="en-GB">
                <a:solidFill>
                  <a:schemeClr val="tx1"/>
                </a:solidFill>
              </a:rPr>
              <a:t>evidence regarding:  </a:t>
            </a:r>
            <a:r>
              <a:rPr lang="en-GB" b="1">
                <a:solidFill>
                  <a:schemeClr val="tx1"/>
                </a:solidFill>
              </a:rPr>
              <a:t>Who Killed J.F.K?</a:t>
            </a:r>
          </a:p>
        </p:txBody>
      </p:sp>
      <p:pic>
        <p:nvPicPr>
          <p:cNvPr id="4" name="Picture 3" descr=" ">
            <a:hlinkClick r:id="rId2" tgtFrame="&quot;_blank&quot;"/>
            <a:extLst>
              <a:ext uri="{FF2B5EF4-FFF2-40B4-BE49-F238E27FC236}">
                <a16:creationId xmlns:a16="http://schemas.microsoft.com/office/drawing/2014/main" id="{46EC3E9A-8831-485A-9484-9B4BBEC2D8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42" y="681037"/>
            <a:ext cx="2192020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65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B55E-47FA-40A6-B67B-17391697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3" y="206542"/>
            <a:ext cx="8534400" cy="1507067"/>
          </a:xfrm>
        </p:spPr>
        <p:txBody>
          <a:bodyPr/>
          <a:lstStyle/>
          <a:p>
            <a:r>
              <a:rPr lang="en-GB" b="1"/>
              <a:t>Investigating:  </a:t>
            </a:r>
            <a:r>
              <a:rPr lang="en-GB"/>
              <a:t>Global Terrorism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5692-75BF-4D96-B332-6F2BE2D7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1" y="1858879"/>
            <a:ext cx="1036478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In this unit you will study:</a:t>
            </a:r>
          </a:p>
          <a:p>
            <a:r>
              <a:rPr lang="en-GB">
                <a:solidFill>
                  <a:schemeClr val="tx1"/>
                </a:solidFill>
              </a:rPr>
              <a:t>Definition of terrorism causes of terrorism</a:t>
            </a:r>
          </a:p>
          <a:p>
            <a:r>
              <a:rPr lang="en-GB">
                <a:solidFill>
                  <a:schemeClr val="tx1"/>
                </a:solidFill>
              </a:rPr>
              <a:t>Different terrorist groups that exist now and in the past</a:t>
            </a:r>
          </a:p>
          <a:p>
            <a:r>
              <a:rPr lang="en-GB">
                <a:solidFill>
                  <a:schemeClr val="tx1"/>
                </a:solidFill>
              </a:rPr>
              <a:t>Types of terrorist attacks and their consequences</a:t>
            </a:r>
          </a:p>
          <a:p>
            <a:r>
              <a:rPr lang="en-GB">
                <a:solidFill>
                  <a:schemeClr val="tx1"/>
                </a:solidFill>
              </a:rPr>
              <a:t>Government responses to terrorism</a:t>
            </a:r>
          </a:p>
          <a:p>
            <a:r>
              <a:rPr lang="en-GB">
                <a:solidFill>
                  <a:schemeClr val="tx1"/>
                </a:solidFill>
              </a:rPr>
              <a:t>Attitudes about terrorism</a:t>
            </a:r>
          </a:p>
          <a:p>
            <a:r>
              <a:rPr lang="en-GB">
                <a:solidFill>
                  <a:schemeClr val="tx1"/>
                </a:solidFill>
              </a:rPr>
              <a:t>How terrorism has changed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At the end of the unit you will do an assessment in which you will be expected to i</a:t>
            </a:r>
            <a:r>
              <a:rPr lang="en-GB" b="1">
                <a:solidFill>
                  <a:schemeClr val="tx1"/>
                </a:solidFill>
              </a:rPr>
              <a:t>nvestigate </a:t>
            </a:r>
            <a:r>
              <a:rPr lang="en-GB">
                <a:solidFill>
                  <a:schemeClr val="tx1"/>
                </a:solidFill>
              </a:rPr>
              <a:t>a </a:t>
            </a:r>
            <a:r>
              <a:rPr lang="en-GB" b="1">
                <a:solidFill>
                  <a:schemeClr val="tx1"/>
                </a:solidFill>
              </a:rPr>
              <a:t>Global Terrorism issue. </a:t>
            </a:r>
          </a:p>
        </p:txBody>
      </p:sp>
      <p:pic>
        <p:nvPicPr>
          <p:cNvPr id="4" name="Picture 3" descr=" ">
            <a:hlinkClick r:id="rId2" tgtFrame="&quot;_blank&quot;"/>
            <a:extLst>
              <a:ext uri="{FF2B5EF4-FFF2-40B4-BE49-F238E27FC236}">
                <a16:creationId xmlns:a16="http://schemas.microsoft.com/office/drawing/2014/main" id="{B1B79236-17EE-4DFC-B406-5E4E02CC5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76" y="681037"/>
            <a:ext cx="2192020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58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97a4c-076b-420e-ba65-90585a935a46">
      <UserInfo>
        <DisplayName>Ailsa Moore</DisplayName>
        <AccountId>15</AccountId>
        <AccountType/>
      </UserInfo>
      <UserInfo>
        <DisplayName>James Collin</DisplayName>
        <AccountId>39</AccountId>
        <AccountType/>
      </UserInfo>
      <UserInfo>
        <DisplayName>Heather Lovatt</DisplayName>
        <AccountId>73</AccountId>
        <AccountType/>
      </UserInfo>
      <UserInfo>
        <DisplayName>Kerry Reith</DisplayName>
        <AccountId>82</AccountId>
        <AccountType/>
      </UserInfo>
      <UserInfo>
        <DisplayName>Samantha Davie</DisplayName>
        <AccountId>50</AccountId>
        <AccountType/>
      </UserInfo>
      <UserInfo>
        <DisplayName>Gordon Murray</DisplayName>
        <AccountId>32</AccountId>
        <AccountType/>
      </UserInfo>
      <UserInfo>
        <DisplayName>Fraser Seywright</DisplayName>
        <AccountId>28</AccountId>
        <AccountType/>
      </UserInfo>
      <UserInfo>
        <DisplayName>John Sherry</DisplayName>
        <AccountId>138</AccountId>
        <AccountType/>
      </UserInfo>
      <UserInfo>
        <DisplayName>Kenneth Milne</DisplayName>
        <AccountId>64</AccountId>
        <AccountType/>
      </UserInfo>
      <UserInfo>
        <DisplayName>Sarah Connor</DisplayName>
        <AccountId>34</AccountId>
        <AccountType/>
      </UserInfo>
      <UserInfo>
        <DisplayName>Michele Cochrane</DisplayName>
        <AccountId>16</AccountId>
        <AccountType/>
      </UserInfo>
      <UserInfo>
        <DisplayName>Geraldine Kelly</DisplayName>
        <AccountId>69</AccountId>
        <AccountType/>
      </UserInfo>
      <UserInfo>
        <DisplayName>Dawn McKillop</DisplayName>
        <AccountId>78</AccountId>
        <AccountType/>
      </UserInfo>
      <UserInfo>
        <DisplayName>Gillian Kelly</DisplayName>
        <AccountId>70</AccountId>
        <AccountType/>
      </UserInfo>
      <UserInfo>
        <DisplayName>Kieran Fey</DisplayName>
        <AccountId>37</AccountId>
        <AccountType/>
      </UserInfo>
      <UserInfo>
        <DisplayName>Christopher Blair</DisplayName>
        <AccountId>27</AccountId>
        <AccountType/>
      </UserInfo>
      <UserInfo>
        <DisplayName>Ewelina Zamarlik</DisplayName>
        <AccountId>42</AccountId>
        <AccountType/>
      </UserInfo>
      <UserInfo>
        <DisplayName>Patricia Souness</DisplayName>
        <AccountId>49</AccountId>
        <AccountType/>
      </UserInfo>
    </SharedWithUsers>
    <lcf76f155ced4ddcb4097134ff3c332f xmlns="5ed6dd0e-ef79-4e31-82c0-8212eb701429">
      <Terms xmlns="http://schemas.microsoft.com/office/infopath/2007/PartnerControls"/>
    </lcf76f155ced4ddcb4097134ff3c332f>
    <TaxCatchAll xmlns="50697a4c-076b-420e-ba65-90585a935a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27CAAE74F2304297DCB50D3C720557" ma:contentTypeVersion="14" ma:contentTypeDescription="Create a new document." ma:contentTypeScope="" ma:versionID="3b8ceb6616cecf0ea6934ebccfbd3b34">
  <xsd:schema xmlns:xsd="http://www.w3.org/2001/XMLSchema" xmlns:xs="http://www.w3.org/2001/XMLSchema" xmlns:p="http://schemas.microsoft.com/office/2006/metadata/properties" xmlns:ns2="5ed6dd0e-ef79-4e31-82c0-8212eb701429" xmlns:ns3="50697a4c-076b-420e-ba65-90585a935a46" targetNamespace="http://schemas.microsoft.com/office/2006/metadata/properties" ma:root="true" ma:fieldsID="9053d3241a6e9f5b5e9cd4cf9222999e" ns2:_="" ns3:_="">
    <xsd:import namespace="5ed6dd0e-ef79-4e31-82c0-8212eb701429"/>
    <xsd:import namespace="50697a4c-076b-420e-ba65-90585a935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6dd0e-ef79-4e31-82c0-8212eb701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68a29fc-2f9b-488e-bcd4-395cb321b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97a4c-076b-420e-ba65-90585a935a4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26b9f0-2f96-4f18-a13b-d51ecd2365f0}" ma:internalName="TaxCatchAll" ma:showField="CatchAllData" ma:web="50697a4c-076b-420e-ba65-90585a935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251CA-61AE-451A-9C54-EAFCD6C20C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B5F99-0383-4C09-A70B-7A672350F519}">
  <ds:schemaRefs>
    <ds:schemaRef ds:uri="50697a4c-076b-420e-ba65-90585a935a46"/>
    <ds:schemaRef ds:uri="5ed6dd0e-ef79-4e31-82c0-8212eb7014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8D6B9D-1593-4EE4-9B32-F0454F27D5FA}">
  <ds:schemaRefs>
    <ds:schemaRef ds:uri="50697a4c-076b-420e-ba65-90585a935a46"/>
    <ds:schemaRef ds:uri="5ed6dd0e-ef79-4e31-82c0-8212eb7014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758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S4_5 Course Choice  New Courses  </vt:lpstr>
      <vt:lpstr>PowerPoint Presentation</vt:lpstr>
      <vt:lpstr>PowerPoint Presentation</vt:lpstr>
      <vt:lpstr>Biology      Human Biology</vt:lpstr>
      <vt:lpstr>People and Society</vt:lpstr>
      <vt:lpstr>PowerPoint Presentation</vt:lpstr>
      <vt:lpstr>   Making Decisions:  Votes for Women!  </vt:lpstr>
      <vt:lpstr>Comparing and Contrasting:  The Assassination of President Kennedy</vt:lpstr>
      <vt:lpstr>Investigating:  Global Terrorism</vt:lpstr>
      <vt:lpstr>Is this the Course for you?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Frew</dc:creator>
  <cp:lastModifiedBy>Steven Frew</cp:lastModifiedBy>
  <cp:revision>6</cp:revision>
  <dcterms:created xsi:type="dcterms:W3CDTF">2024-01-17T17:06:16Z</dcterms:created>
  <dcterms:modified xsi:type="dcterms:W3CDTF">2025-01-16T12:38:52Z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0x0101006B27CAAE74F2304297DCB50D3C720557</vt:lpwstr>
  </property>
  <property fmtid="{D5CDD505-2E9C-101B-9397-08002B2CF9AE}" pid="3" name="MediaServiceImageTags">
    <vt:lpwstr/>
  </property>
</Properties>
</file>